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4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62" autoAdjust="0"/>
  </p:normalViewPr>
  <p:slideViewPr>
    <p:cSldViewPr snapToGrid="0" snapToObjects="1">
      <p:cViewPr varScale="1">
        <p:scale>
          <a:sx n="113" d="100"/>
          <a:sy n="113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8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4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2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6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91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5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8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0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7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D7A46-FE6C-E64B-BE7A-578FB1A0106F}" type="datetimeFigureOut">
              <a:rPr lang="en-US" smtClean="0"/>
              <a:t>31/08/15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24794-2302-FC40-90DF-14B8E9AA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neural-code.com/index.php/help/contact/10-marc-van-wanrooij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Supervision Student Internships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brief guideline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509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162" y="321186"/>
            <a:ext cx="8047959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What can students expect from us:</a:t>
            </a:r>
          </a:p>
          <a:p>
            <a:endParaRPr lang="en-US" b="1" dirty="0"/>
          </a:p>
          <a:p>
            <a:r>
              <a:rPr lang="en-US" b="1" dirty="0" smtClean="0"/>
              <a:t>     </a:t>
            </a:r>
            <a:r>
              <a:rPr lang="en-US" dirty="0" smtClean="0"/>
              <a:t>- they are evaluated in an honest and even-handed way and get regular feedback</a:t>
            </a:r>
          </a:p>
          <a:p>
            <a:r>
              <a:rPr lang="en-US" dirty="0"/>
              <a:t> </a:t>
            </a:r>
            <a:r>
              <a:rPr lang="en-US" dirty="0" smtClean="0"/>
              <a:t>            during their internship to allow them a chance for improvements</a:t>
            </a:r>
          </a:p>
          <a:p>
            <a:r>
              <a:rPr lang="en-US" dirty="0"/>
              <a:t> </a:t>
            </a:r>
            <a:r>
              <a:rPr lang="en-US" dirty="0" smtClean="0"/>
              <a:t>    - we ensure a good and safe infrastructure and experimental environment</a:t>
            </a:r>
          </a:p>
          <a:p>
            <a:r>
              <a:rPr lang="en-US" dirty="0"/>
              <a:t> </a:t>
            </a:r>
            <a:r>
              <a:rPr lang="en-US" dirty="0" smtClean="0"/>
              <a:t>     - </a:t>
            </a:r>
            <a:r>
              <a:rPr lang="en-US" dirty="0" smtClean="0"/>
              <a:t>we </a:t>
            </a:r>
            <a:r>
              <a:rPr lang="en-US" dirty="0" smtClean="0"/>
              <a:t>assign a </a:t>
            </a:r>
            <a:r>
              <a:rPr lang="en-US" b="1" dirty="0" smtClean="0"/>
              <a:t>second reader </a:t>
            </a:r>
            <a:r>
              <a:rPr lang="en-US" dirty="0" smtClean="0"/>
              <a:t>at the start of the internship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- we make sure they get the daily </a:t>
            </a:r>
            <a:r>
              <a:rPr lang="en-US" dirty="0" smtClean="0"/>
              <a:t>supervision </a:t>
            </a:r>
            <a:r>
              <a:rPr lang="en-US" dirty="0" smtClean="0"/>
              <a:t>they need. If we are away for</a:t>
            </a:r>
          </a:p>
          <a:p>
            <a:r>
              <a:rPr lang="en-US" dirty="0"/>
              <a:t> </a:t>
            </a:r>
            <a:r>
              <a:rPr lang="en-US" dirty="0" smtClean="0"/>
              <a:t>        some time we make sure there will be a stand-in</a:t>
            </a:r>
          </a:p>
          <a:p>
            <a:r>
              <a:rPr lang="en-US" dirty="0"/>
              <a:t> </a:t>
            </a:r>
            <a:r>
              <a:rPr lang="en-US" dirty="0" smtClean="0"/>
              <a:t>     - we help them whenever they get stuck in their work</a:t>
            </a:r>
          </a:p>
          <a:p>
            <a:r>
              <a:rPr lang="en-US" dirty="0"/>
              <a:t> </a:t>
            </a:r>
            <a:r>
              <a:rPr lang="en-US" dirty="0" smtClean="0"/>
              <a:t>     - we have regular discussions and work meetings with them</a:t>
            </a:r>
          </a:p>
          <a:p>
            <a:r>
              <a:rPr lang="en-US" dirty="0"/>
              <a:t> </a:t>
            </a:r>
            <a:r>
              <a:rPr lang="en-US" dirty="0" smtClean="0"/>
              <a:t>     - we give them clear assignments with reasonable but strict deadlines </a:t>
            </a:r>
          </a:p>
          <a:p>
            <a:r>
              <a:rPr lang="en-US" dirty="0" smtClean="0"/>
              <a:t>      - we regularly check their Lab Journals and ask them to report on their progress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- we encourage them to think </a:t>
            </a:r>
            <a:r>
              <a:rPr lang="en-US" dirty="0" smtClean="0"/>
              <a:t>independently, </a:t>
            </a:r>
            <a:r>
              <a:rPr lang="en-US" dirty="0" smtClean="0"/>
              <a:t>and actively search for alternative</a:t>
            </a:r>
          </a:p>
          <a:p>
            <a:r>
              <a:rPr lang="en-US" dirty="0"/>
              <a:t> </a:t>
            </a:r>
            <a:r>
              <a:rPr lang="en-US" dirty="0" smtClean="0"/>
              <a:t>             ideas, interpretations, experimental paradigms, etc.</a:t>
            </a:r>
          </a:p>
          <a:p>
            <a:r>
              <a:rPr lang="en-US" dirty="0" smtClean="0"/>
              <a:t>      - we encourage them to start writing parts of their thesis on time, </a:t>
            </a:r>
          </a:p>
          <a:p>
            <a:r>
              <a:rPr lang="en-US" dirty="0"/>
              <a:t> </a:t>
            </a:r>
            <a:r>
              <a:rPr lang="en-US" dirty="0" smtClean="0"/>
              <a:t>             and give them constructive (and concrete) </a:t>
            </a:r>
            <a:r>
              <a:rPr lang="en-US" dirty="0" smtClean="0"/>
              <a:t>feedback</a:t>
            </a:r>
            <a:endParaRPr lang="en-US" dirty="0"/>
          </a:p>
          <a:p>
            <a:r>
              <a:rPr lang="en-US" dirty="0" smtClean="0"/>
              <a:t>      - we strive to teach them to become skilled, critical researchers with good </a:t>
            </a:r>
          </a:p>
          <a:p>
            <a:r>
              <a:rPr lang="en-US" dirty="0"/>
              <a:t> </a:t>
            </a:r>
            <a:r>
              <a:rPr lang="en-US" dirty="0" smtClean="0"/>
              <a:t>        communicative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0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6501" y="199234"/>
            <a:ext cx="78021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SOME GENERAL REMARKS: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We have to assume that students have </a:t>
            </a:r>
            <a:r>
              <a:rPr lang="en-US" b="1" dirty="0" smtClean="0"/>
              <a:t>very limited </a:t>
            </a:r>
            <a:r>
              <a:rPr lang="en-US" dirty="0" smtClean="0"/>
              <a:t>(basically: no) background </a:t>
            </a:r>
          </a:p>
          <a:p>
            <a:r>
              <a:rPr lang="en-US" dirty="0"/>
              <a:t> </a:t>
            </a:r>
            <a:r>
              <a:rPr lang="en-US" dirty="0" smtClean="0"/>
              <a:t>     regarding </a:t>
            </a:r>
            <a:r>
              <a:rPr lang="en-US" b="1" dirty="0" smtClean="0"/>
              <a:t>our own </a:t>
            </a:r>
            <a:r>
              <a:rPr lang="en-US" dirty="0" smtClean="0"/>
              <a:t>research.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Our students come from very different disciplines: bachelors in</a:t>
            </a:r>
          </a:p>
          <a:p>
            <a:r>
              <a:rPr lang="en-US" dirty="0"/>
              <a:t> </a:t>
            </a:r>
            <a:r>
              <a:rPr lang="en-US" dirty="0" smtClean="0"/>
              <a:t>     - medical biology                               (very little math and physics)</a:t>
            </a:r>
          </a:p>
          <a:p>
            <a:r>
              <a:rPr lang="en-US" dirty="0"/>
              <a:t> </a:t>
            </a:r>
            <a:r>
              <a:rPr lang="en-US" dirty="0" smtClean="0"/>
              <a:t>     - physics                                               (very limited (</a:t>
            </a:r>
            <a:r>
              <a:rPr lang="en-US" dirty="0" err="1" smtClean="0"/>
              <a:t>neuro</a:t>
            </a:r>
            <a:r>
              <a:rPr lang="en-US" dirty="0" smtClean="0"/>
              <a:t>)biology)</a:t>
            </a:r>
          </a:p>
          <a:p>
            <a:r>
              <a:rPr lang="en-US" dirty="0"/>
              <a:t> </a:t>
            </a:r>
            <a:r>
              <a:rPr lang="en-US" dirty="0" smtClean="0"/>
              <a:t>     - science (interdisciplinary biophysics; the best prepared group)</a:t>
            </a:r>
          </a:p>
          <a:p>
            <a:r>
              <a:rPr lang="en-US" dirty="0"/>
              <a:t> </a:t>
            </a:r>
            <a:r>
              <a:rPr lang="en-US" dirty="0" smtClean="0"/>
              <a:t>     - other (e.g. </a:t>
            </a:r>
            <a:r>
              <a:rPr lang="en-US" dirty="0" err="1" smtClean="0"/>
              <a:t>Twente</a:t>
            </a:r>
            <a:r>
              <a:rPr lang="en-US" dirty="0" smtClean="0"/>
              <a:t>, UMC, HAN)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Goal of every internship: </a:t>
            </a:r>
            <a:r>
              <a:rPr lang="en-US" b="1" dirty="0" smtClean="0"/>
              <a:t>learn how to do and report on scientific research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         learn how to critically evaluate results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Bachelor</a:t>
            </a:r>
            <a:r>
              <a:rPr lang="en-US" dirty="0" smtClean="0"/>
              <a:t> internships differ in essential ways from </a:t>
            </a:r>
            <a:r>
              <a:rPr lang="en-US" b="1" dirty="0"/>
              <a:t>M</a:t>
            </a:r>
            <a:r>
              <a:rPr lang="en-US" b="1" dirty="0" smtClean="0"/>
              <a:t>aster</a:t>
            </a:r>
            <a:r>
              <a:rPr lang="en-US" dirty="0" smtClean="0"/>
              <a:t> internships: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94875"/>
              </p:ext>
            </p:extLst>
          </p:nvPr>
        </p:nvGraphicFramePr>
        <p:xfrm>
          <a:off x="1200262" y="3601024"/>
          <a:ext cx="7702492" cy="2719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246"/>
                <a:gridCol w="3851246"/>
              </a:tblGrid>
              <a:tr h="357269">
                <a:tc>
                  <a:txBody>
                    <a:bodyPr/>
                    <a:lstStyle/>
                    <a:p>
                      <a:r>
                        <a:rPr lang="en-US" dirty="0" smtClean="0"/>
                        <a:t>BACHELOR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MASTER</a:t>
                      </a:r>
                      <a:endParaRPr lang="en-US" dirty="0"/>
                    </a:p>
                  </a:txBody>
                  <a:tcPr/>
                </a:tc>
              </a:tr>
              <a:tr h="616656">
                <a:tc>
                  <a:txBody>
                    <a:bodyPr/>
                    <a:lstStyle/>
                    <a:p>
                      <a:r>
                        <a:rPr lang="en-US" dirty="0" smtClean="0"/>
                        <a:t>8 – 10 weeks (12 </a:t>
                      </a:r>
                      <a:r>
                        <a:rPr lang="en-US" dirty="0" err="1" smtClean="0"/>
                        <a:t>ects</a:t>
                      </a:r>
                      <a:r>
                        <a:rPr lang="en-US" dirty="0" smtClean="0"/>
                        <a:t>; </a:t>
                      </a:r>
                      <a:r>
                        <a:rPr lang="en-US" b="1" dirty="0" smtClean="0"/>
                        <a:t>3</a:t>
                      </a:r>
                      <a:r>
                        <a:rPr lang="en-US" b="1" baseline="30000" dirty="0" smtClean="0"/>
                        <a:t>rd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yr</a:t>
                      </a:r>
                      <a:r>
                        <a:rPr lang="en-US" b="1" dirty="0" smtClean="0"/>
                        <a:t>, Q4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9-12 months (42-60 </a:t>
                      </a:r>
                      <a:r>
                        <a:rPr lang="en-US" dirty="0" err="1" smtClean="0"/>
                        <a:t>ects</a:t>
                      </a:r>
                      <a:r>
                        <a:rPr lang="en-US" dirty="0" smtClean="0"/>
                        <a:t>; </a:t>
                      </a:r>
                      <a:r>
                        <a:rPr lang="en-US" b="1" dirty="0" smtClean="0"/>
                        <a:t>5</a:t>
                      </a:r>
                      <a:r>
                        <a:rPr lang="en-US" b="1" baseline="30000" dirty="0" smtClean="0"/>
                        <a:t>th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yr</a:t>
                      </a:r>
                      <a:r>
                        <a:rPr lang="en-US" b="1" dirty="0" smtClean="0"/>
                        <a:t>, Q1/2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57269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i</a:t>
                      </a:r>
                      <a:r>
                        <a:rPr lang="en-US" b="1" dirty="0" smtClean="0"/>
                        <a:t>nitial</a:t>
                      </a:r>
                      <a:r>
                        <a:rPr lang="en-US" dirty="0" smtClean="0"/>
                        <a:t> training experience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r>
                        <a:rPr lang="en-US" baseline="0" dirty="0" smtClean="0"/>
                        <a:t> m</a:t>
                      </a:r>
                      <a:r>
                        <a:rPr lang="en-US" dirty="0" smtClean="0"/>
                        <a:t>ore </a:t>
                      </a:r>
                      <a:r>
                        <a:rPr lang="en-US" b="1" dirty="0" smtClean="0"/>
                        <a:t>advanced</a:t>
                      </a:r>
                      <a:r>
                        <a:rPr lang="en-US" dirty="0" smtClean="0"/>
                        <a:t> training</a:t>
                      </a:r>
                      <a:endParaRPr lang="en-US" dirty="0"/>
                    </a:p>
                  </a:txBody>
                  <a:tcPr/>
                </a:tc>
              </a:tr>
              <a:tr h="616656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s</a:t>
                      </a:r>
                      <a:r>
                        <a:rPr lang="en-US" dirty="0" smtClean="0"/>
                        <a:t>hort</a:t>
                      </a:r>
                      <a:r>
                        <a:rPr lang="en-US" baseline="0" dirty="0" smtClean="0"/>
                        <a:t> single project, ready to go; stricter supervision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exploration possible;</a:t>
                      </a:r>
                      <a:r>
                        <a:rPr lang="en-US" baseline="0" dirty="0" smtClean="0"/>
                        <a:t> more independence after a few months</a:t>
                      </a:r>
                      <a:endParaRPr lang="en-US" dirty="0"/>
                    </a:p>
                  </a:txBody>
                  <a:tcPr/>
                </a:tc>
              </a:tr>
              <a:tr h="357269">
                <a:tc>
                  <a:txBody>
                    <a:bodyPr/>
                    <a:lstStyle/>
                    <a:p>
                      <a:r>
                        <a:rPr lang="en-US" dirty="0" smtClean="0"/>
                        <a:t>Typical:</a:t>
                      </a:r>
                      <a:r>
                        <a:rPr lang="en-US" baseline="0" dirty="0" smtClean="0"/>
                        <a:t> a f</a:t>
                      </a:r>
                      <a:r>
                        <a:rPr lang="en-US" dirty="0" smtClean="0"/>
                        <a:t>ew</a:t>
                      </a:r>
                      <a:r>
                        <a:rPr lang="en-US" baseline="0" dirty="0" smtClean="0"/>
                        <a:t> days/week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Full time</a:t>
                      </a:r>
                      <a:endParaRPr lang="en-US" dirty="0"/>
                    </a:p>
                  </a:txBody>
                  <a:tcPr/>
                </a:tc>
              </a:tr>
              <a:tr h="357269"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on discipline (B/S/Na)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B has 6 and 9 month interns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142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042" y="450804"/>
            <a:ext cx="7832681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Bachelor</a:t>
            </a:r>
            <a:r>
              <a:rPr lang="en-US" sz="1600" dirty="0" smtClean="0"/>
              <a:t> Neuroscience courses for </a:t>
            </a:r>
            <a:r>
              <a:rPr lang="en-US" sz="1600" b="1" dirty="0" smtClean="0"/>
              <a:t>Science</a:t>
            </a:r>
            <a:r>
              <a:rPr lang="en-US" sz="1600" dirty="0" smtClean="0"/>
              <a:t> (obligatory) and </a:t>
            </a:r>
            <a:r>
              <a:rPr lang="en-US" sz="1600" b="1" dirty="0" smtClean="0"/>
              <a:t>Physics</a:t>
            </a:r>
            <a:r>
              <a:rPr lang="en-US" sz="1600" dirty="0" smtClean="0"/>
              <a:t> (not obligatory):</a:t>
            </a:r>
          </a:p>
          <a:p>
            <a:endParaRPr lang="en-US" sz="1600" dirty="0"/>
          </a:p>
          <a:p>
            <a:r>
              <a:rPr lang="en-US" sz="1600" dirty="0" smtClean="0"/>
              <a:t>       - </a:t>
            </a:r>
            <a:r>
              <a:rPr lang="en-US" sz="1600" dirty="0" err="1" smtClean="0"/>
              <a:t>Neurophysics</a:t>
            </a:r>
            <a:r>
              <a:rPr lang="en-US" sz="1600" dirty="0" smtClean="0"/>
              <a:t> 1 and 2 (book </a:t>
            </a:r>
            <a:r>
              <a:rPr lang="en-US" sz="1600" dirty="0" err="1" smtClean="0"/>
              <a:t>Trappenberg</a:t>
            </a:r>
            <a:r>
              <a:rPr lang="en-US" sz="1600" dirty="0" smtClean="0"/>
              <a:t>, and </a:t>
            </a:r>
            <a:r>
              <a:rPr lang="en-US" sz="1600" dirty="0" err="1" smtClean="0"/>
              <a:t>Ch</a:t>
            </a:r>
            <a:r>
              <a:rPr lang="en-US" sz="1600" dirty="0" smtClean="0"/>
              <a:t> 1-5 of </a:t>
            </a:r>
            <a:r>
              <a:rPr lang="en-US" sz="1600" dirty="0" err="1" smtClean="0"/>
              <a:t>Purves</a:t>
            </a:r>
            <a:r>
              <a:rPr lang="en-US" sz="1600" dirty="0" smtClean="0"/>
              <a:t>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Psychophysics 1 (syllabus on systems theory and saccades)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Introduction Machine Learning (Bayesian inference and data modeling)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7042" y="1994765"/>
            <a:ext cx="7832681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Bachelor </a:t>
            </a:r>
            <a:r>
              <a:rPr lang="en-US" sz="1600" dirty="0" smtClean="0"/>
              <a:t>Neuroscience courses for </a:t>
            </a:r>
            <a:r>
              <a:rPr lang="en-US" sz="1600" b="1" dirty="0" smtClean="0"/>
              <a:t>Medical Biology</a:t>
            </a:r>
            <a:r>
              <a:rPr lang="en-US" sz="1600" dirty="0" smtClean="0"/>
              <a:t>:</a:t>
            </a:r>
          </a:p>
          <a:p>
            <a:endParaRPr lang="en-US" sz="1600" dirty="0"/>
          </a:p>
          <a:p>
            <a:r>
              <a:rPr lang="en-US" sz="1600" dirty="0" smtClean="0"/>
              <a:t>       - </a:t>
            </a:r>
            <a:r>
              <a:rPr lang="en-US" sz="1600" dirty="0" err="1" smtClean="0"/>
              <a:t>Neurobiofysica</a:t>
            </a:r>
            <a:r>
              <a:rPr lang="en-US" sz="1600" dirty="0" smtClean="0"/>
              <a:t>            (book </a:t>
            </a:r>
            <a:r>
              <a:rPr lang="en-US" sz="1600" dirty="0" err="1" smtClean="0"/>
              <a:t>Purves</a:t>
            </a:r>
            <a:r>
              <a:rPr lang="en-US" sz="1600" dirty="0" smtClean="0"/>
              <a:t> and syllabi on sensory systems)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Neuroscience               (neuron and neuronal processes)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</a:t>
            </a:r>
            <a:r>
              <a:rPr lang="en-US" sz="1600" dirty="0" err="1" smtClean="0"/>
              <a:t>Hersenen</a:t>
            </a:r>
            <a:r>
              <a:rPr lang="en-US" sz="1600" dirty="0" smtClean="0"/>
              <a:t> en </a:t>
            </a:r>
            <a:r>
              <a:rPr lang="en-US" sz="1600" dirty="0" err="1" smtClean="0"/>
              <a:t>Gedrag</a:t>
            </a:r>
            <a:r>
              <a:rPr lang="en-US" sz="1600" dirty="0" smtClean="0"/>
              <a:t>   (sensorimotor integration)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26238" y="3417434"/>
            <a:ext cx="7803485" cy="2800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Master </a:t>
            </a:r>
            <a:r>
              <a:rPr lang="en-US" sz="1600" dirty="0" smtClean="0"/>
              <a:t>Neuroscience courses for </a:t>
            </a:r>
            <a:r>
              <a:rPr lang="en-US" sz="1600" b="1" dirty="0" smtClean="0"/>
              <a:t>Medical Biology, Science, and Physics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Obligatory:</a:t>
            </a:r>
            <a:endParaRPr lang="en-US" sz="1600" dirty="0"/>
          </a:p>
          <a:p>
            <a:r>
              <a:rPr lang="en-US" sz="1600" dirty="0" smtClean="0"/>
              <a:t>       - Systems Neuroscience and Behavioral Neuroscience         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Neuroscience Methods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- Systematic Reviews in Neuroscience</a:t>
            </a:r>
          </a:p>
          <a:p>
            <a:r>
              <a:rPr lang="en-US" sz="1600" dirty="0" smtClean="0"/>
              <a:t>Electives: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Auditory Perception,  Computational Neuroscience,  Machine Learning,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Psychophysics 2  (for Science, CNS, and Physics students)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(Note: Physics students </a:t>
            </a:r>
            <a:r>
              <a:rPr lang="en-US" sz="1600" b="1" dirty="0" smtClean="0"/>
              <a:t>MUST </a:t>
            </a:r>
            <a:r>
              <a:rPr lang="en-US" sz="1600" dirty="0" smtClean="0"/>
              <a:t>have done </a:t>
            </a:r>
            <a:r>
              <a:rPr lang="en-US" sz="1600" dirty="0" err="1" smtClean="0"/>
              <a:t>Neurophysics</a:t>
            </a:r>
            <a:r>
              <a:rPr lang="en-US" sz="1600" dirty="0" smtClean="0"/>
              <a:t> 1+2)</a:t>
            </a:r>
          </a:p>
          <a:p>
            <a:endParaRPr lang="en-US" sz="1600" dirty="0"/>
          </a:p>
          <a:p>
            <a:r>
              <a:rPr lang="en-US" sz="1600" dirty="0" smtClean="0"/>
              <a:t>    Your assignment:</a:t>
            </a:r>
            <a:r>
              <a:rPr lang="en-US" sz="1600" b="1" dirty="0" smtClean="0"/>
              <a:t> Always ask the students which courses they have done/passed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8974" y="73000"/>
            <a:ext cx="626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POTENTIAL NEUROSCIENCE BACKGROUNDS OF FNWI STUDENTS: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6307" y="535441"/>
            <a:ext cx="6776214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AIM OF THIS </a:t>
            </a:r>
            <a:r>
              <a:rPr lang="en-US" dirty="0" smtClean="0"/>
              <a:t>DOCUMENT</a:t>
            </a:r>
            <a:r>
              <a:rPr lang="en-US" dirty="0" smtClean="0"/>
              <a:t>: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Provide a  ‘uniform’ guideline on how to get started with </a:t>
            </a:r>
            <a:r>
              <a:rPr lang="en-US" dirty="0" smtClean="0"/>
              <a:t>a </a:t>
            </a:r>
            <a:r>
              <a:rPr lang="en-US" dirty="0" smtClean="0"/>
              <a:t>student: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- 1. initial training of background</a:t>
            </a:r>
          </a:p>
          <a:p>
            <a:r>
              <a:rPr lang="en-US" dirty="0"/>
              <a:t> </a:t>
            </a:r>
            <a:r>
              <a:rPr lang="en-US" dirty="0" smtClean="0"/>
              <a:t>          - 2. initial training of experimental skills</a:t>
            </a:r>
          </a:p>
          <a:p>
            <a:r>
              <a:rPr lang="en-US" dirty="0"/>
              <a:t> </a:t>
            </a:r>
            <a:r>
              <a:rPr lang="en-US" dirty="0" smtClean="0"/>
              <a:t>          - 3. initial training of analysis skills</a:t>
            </a:r>
          </a:p>
          <a:p>
            <a:r>
              <a:rPr lang="en-US" dirty="0"/>
              <a:t> </a:t>
            </a:r>
            <a:r>
              <a:rPr lang="en-US" dirty="0" smtClean="0"/>
              <a:t>          - 4. training of writing and presentation skills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to plan, monitor, test and supervise the students’ projects?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can we expect from the students?</a:t>
            </a:r>
          </a:p>
          <a:p>
            <a:r>
              <a:rPr lang="en-US" dirty="0"/>
              <a:t> </a:t>
            </a:r>
            <a:r>
              <a:rPr lang="en-US" dirty="0" smtClean="0"/>
              <a:t>              (their role and responsibilities)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can the students expect from </a:t>
            </a:r>
            <a:r>
              <a:rPr lang="en-US" dirty="0" smtClean="0"/>
              <a:t>us? </a:t>
            </a:r>
            <a:endParaRPr lang="en-US" dirty="0" smtClean="0"/>
          </a:p>
          <a:p>
            <a:r>
              <a:rPr lang="en-US" dirty="0" smtClean="0"/>
              <a:t>              (our role and responsibilities)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69" y="188542"/>
            <a:ext cx="8498594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1.  Initial training of conceptual background:</a:t>
            </a:r>
          </a:p>
          <a:p>
            <a:endParaRPr lang="en-US" dirty="0"/>
          </a:p>
          <a:p>
            <a:r>
              <a:rPr lang="en-US" dirty="0" smtClean="0"/>
              <a:t>All students should acquire in the </a:t>
            </a:r>
            <a:r>
              <a:rPr lang="en-US" b="1" dirty="0" smtClean="0"/>
              <a:t>FIRST MONTH </a:t>
            </a:r>
            <a:r>
              <a:rPr lang="en-US" dirty="0" smtClean="0"/>
              <a:t>(to 6 weeks) the </a:t>
            </a:r>
            <a:r>
              <a:rPr lang="en-US" dirty="0" smtClean="0"/>
              <a:t>basic concepts</a:t>
            </a:r>
          </a:p>
          <a:p>
            <a:r>
              <a:rPr lang="en-US" dirty="0"/>
              <a:t>f</a:t>
            </a:r>
            <a:r>
              <a:rPr lang="en-US" dirty="0" smtClean="0"/>
              <a:t>rom sensorimotor neuroscience needed to do their internship: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- the auditory system (PURVES, Chapter 12)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- the visual system (PURVES, Chapters 10 and 11)</a:t>
            </a:r>
          </a:p>
          <a:p>
            <a:r>
              <a:rPr lang="en-US" dirty="0" smtClean="0"/>
              <a:t>                 - the vestibular system (PURVES, Chapter 13)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- Eye Movements (PURVES, Chapter 19)</a:t>
            </a:r>
          </a:p>
          <a:p>
            <a:r>
              <a:rPr lang="en-US" dirty="0" smtClean="0"/>
              <a:t>(if students have followed the </a:t>
            </a:r>
            <a:r>
              <a:rPr lang="en-US" b="1" i="1" dirty="0" err="1" smtClean="0"/>
              <a:t>Neurobiophysics</a:t>
            </a:r>
            <a:r>
              <a:rPr lang="en-US" b="1" i="1" dirty="0" smtClean="0"/>
              <a:t> </a:t>
            </a:r>
            <a:r>
              <a:rPr lang="en-US" dirty="0" smtClean="0"/>
              <a:t>bachelor</a:t>
            </a:r>
            <a:r>
              <a:rPr lang="en-US" b="1" i="1" dirty="0" smtClean="0"/>
              <a:t> </a:t>
            </a:r>
            <a:r>
              <a:rPr lang="en-US" dirty="0" smtClean="0"/>
              <a:t>course (6 </a:t>
            </a:r>
            <a:r>
              <a:rPr lang="en-US" dirty="0" err="1" smtClean="0"/>
              <a:t>ec</a:t>
            </a:r>
            <a:r>
              <a:rPr lang="en-US" dirty="0" smtClean="0"/>
              <a:t>, biology)</a:t>
            </a:r>
          </a:p>
          <a:p>
            <a:r>
              <a:rPr lang="en-US" dirty="0"/>
              <a:t> </a:t>
            </a:r>
            <a:r>
              <a:rPr lang="en-US" dirty="0" smtClean="0"/>
              <a:t>they can skip </a:t>
            </a:r>
            <a:r>
              <a:rPr lang="en-US" dirty="0" smtClean="0"/>
              <a:t>these; same for students who passed </a:t>
            </a:r>
            <a:r>
              <a:rPr lang="en-US" b="1" dirty="0" err="1" smtClean="0"/>
              <a:t>Neurophyiscs</a:t>
            </a:r>
            <a:r>
              <a:rPr lang="en-US" b="1" dirty="0" smtClean="0"/>
              <a:t> 1/Psychophysics 1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students should read a couple (4-5) of research papers on sound localization</a:t>
            </a:r>
          </a:p>
          <a:p>
            <a:r>
              <a:rPr lang="en-US" dirty="0"/>
              <a:t>a</a:t>
            </a:r>
            <a:r>
              <a:rPr lang="en-US" dirty="0" smtClean="0"/>
              <a:t>nd eye movements (this depends of course </a:t>
            </a:r>
            <a:r>
              <a:rPr lang="en-US" dirty="0" smtClean="0"/>
              <a:t>on </a:t>
            </a:r>
            <a:r>
              <a:rPr lang="en-US" dirty="0" smtClean="0"/>
              <a:t>their research topic).</a:t>
            </a:r>
          </a:p>
          <a:p>
            <a:r>
              <a:rPr lang="en-US" b="1" i="1" dirty="0" smtClean="0"/>
              <a:t>For example: </a:t>
            </a:r>
            <a:endParaRPr lang="en-US" b="1" i="1" dirty="0" smtClean="0"/>
          </a:p>
          <a:p>
            <a:r>
              <a:rPr lang="en-US" b="1" i="1" dirty="0"/>
              <a:t> </a:t>
            </a:r>
            <a:r>
              <a:rPr lang="en-US" b="1" i="1" dirty="0" smtClean="0"/>
              <a:t>                  </a:t>
            </a:r>
            <a:r>
              <a:rPr lang="en-US" dirty="0" smtClean="0"/>
              <a:t>- </a:t>
            </a:r>
            <a:r>
              <a:rPr lang="en-US" dirty="0" smtClean="0"/>
              <a:t>review paper of Sparks, 2002 (Nature Neuroscience Reviews)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- review paper of Summer and </a:t>
            </a:r>
            <a:r>
              <a:rPr lang="en-US" dirty="0" err="1" smtClean="0"/>
              <a:t>Wurtz</a:t>
            </a:r>
            <a:r>
              <a:rPr lang="en-US" dirty="0" smtClean="0"/>
              <a:t>, 2008 (Nature Neuroscience Reviews)</a:t>
            </a:r>
          </a:p>
          <a:p>
            <a:r>
              <a:rPr lang="en-US" dirty="0" smtClean="0"/>
              <a:t>                  - Van </a:t>
            </a:r>
            <a:r>
              <a:rPr lang="en-US" dirty="0" err="1" smtClean="0"/>
              <a:t>Opstal’s</a:t>
            </a:r>
            <a:r>
              <a:rPr lang="en-US" dirty="0" smtClean="0"/>
              <a:t> book Chapter 7 on the Localization Cues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Hofman</a:t>
            </a:r>
            <a:r>
              <a:rPr lang="en-US" dirty="0" smtClean="0"/>
              <a:t> &amp; Van Opstal, JASA 1998  (difficult for Biology students!)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Hofman</a:t>
            </a:r>
            <a:r>
              <a:rPr lang="en-US" dirty="0" smtClean="0"/>
              <a:t> &amp; Van Opstal, Nature Neuroscience 1998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Goossens</a:t>
            </a:r>
            <a:r>
              <a:rPr lang="en-US" dirty="0" smtClean="0"/>
              <a:t> &amp; Van Opstal (1997), </a:t>
            </a:r>
            <a:r>
              <a:rPr lang="en-US" dirty="0" err="1" smtClean="0"/>
              <a:t>Exp</a:t>
            </a:r>
            <a:r>
              <a:rPr lang="en-US" dirty="0" smtClean="0"/>
              <a:t> Brain Research (modeling, eye-head)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521" y="6041925"/>
            <a:ext cx="7087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Writing assignment 4.1</a:t>
            </a:r>
            <a:r>
              <a:rPr lang="en-US" dirty="0" smtClean="0"/>
              <a:t>: </a:t>
            </a:r>
            <a:r>
              <a:rPr lang="en-US" dirty="0" smtClean="0"/>
              <a:t>Write </a:t>
            </a:r>
            <a:r>
              <a:rPr lang="en-US" dirty="0" smtClean="0"/>
              <a:t>a </a:t>
            </a:r>
            <a:r>
              <a:rPr lang="en-US" dirty="0" smtClean="0"/>
              <a:t>two</a:t>
            </a:r>
            <a:r>
              <a:rPr lang="en-US" dirty="0" smtClean="0"/>
              <a:t>-page </a:t>
            </a:r>
            <a:r>
              <a:rPr lang="en-US" dirty="0" smtClean="0"/>
              <a:t>summary of one of the papers,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</a:t>
            </a:r>
            <a:r>
              <a:rPr lang="en-US" dirty="0" smtClean="0"/>
              <a:t>and </a:t>
            </a:r>
            <a:r>
              <a:rPr lang="en-US" dirty="0" smtClean="0"/>
              <a:t>answer </a:t>
            </a:r>
            <a:r>
              <a:rPr lang="en-US" dirty="0" smtClean="0"/>
              <a:t>the questions </a:t>
            </a:r>
            <a:r>
              <a:rPr lang="en-US" dirty="0" smtClean="0"/>
              <a:t>related to </a:t>
            </a:r>
            <a:r>
              <a:rPr lang="en-US" dirty="0" smtClean="0"/>
              <a:t>the other </a:t>
            </a:r>
            <a:r>
              <a:rPr lang="en-US" dirty="0" smtClean="0"/>
              <a:t>papers.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69" y="159344"/>
            <a:ext cx="8498594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Initial training </a:t>
            </a:r>
            <a:r>
              <a:rPr lang="en-US" b="1" dirty="0" smtClean="0"/>
              <a:t>of </a:t>
            </a:r>
            <a:r>
              <a:rPr lang="en-US" b="1" dirty="0" smtClean="0"/>
              <a:t>experimental skills:</a:t>
            </a:r>
          </a:p>
          <a:p>
            <a:endParaRPr lang="en-US" dirty="0"/>
          </a:p>
          <a:p>
            <a:r>
              <a:rPr lang="en-US" dirty="0" smtClean="0"/>
              <a:t>All students should acquire (with </a:t>
            </a:r>
            <a:r>
              <a:rPr lang="en-US" dirty="0" smtClean="0"/>
              <a:t>our </a:t>
            </a:r>
            <a:r>
              <a:rPr lang="en-US" dirty="0" smtClean="0"/>
              <a:t>help) in the </a:t>
            </a:r>
            <a:r>
              <a:rPr lang="en-US" b="1" dirty="0" smtClean="0"/>
              <a:t>FIRST MONTH </a:t>
            </a:r>
            <a:r>
              <a:rPr lang="en-US" dirty="0" smtClean="0"/>
              <a:t>the basic procedures of</a:t>
            </a:r>
          </a:p>
          <a:p>
            <a:r>
              <a:rPr lang="en-US" dirty="0"/>
              <a:t>t</a:t>
            </a:r>
            <a:r>
              <a:rPr lang="en-US" dirty="0" smtClean="0"/>
              <a:t>heir experimental setup:</a:t>
            </a:r>
          </a:p>
          <a:p>
            <a:r>
              <a:rPr lang="en-US" dirty="0"/>
              <a:t> </a:t>
            </a:r>
            <a:r>
              <a:rPr lang="en-US" dirty="0" smtClean="0"/>
              <a:t>           - how is it organized? (essentials of the different hardware components)</a:t>
            </a:r>
          </a:p>
          <a:p>
            <a:r>
              <a:rPr lang="en-US" dirty="0"/>
              <a:t> </a:t>
            </a:r>
            <a:r>
              <a:rPr lang="en-US" dirty="0" smtClean="0"/>
              <a:t>           - how are signals generated?      Magnetic field, speakers, </a:t>
            </a:r>
            <a:r>
              <a:rPr lang="en-US" dirty="0" smtClean="0"/>
              <a:t>LED</a:t>
            </a:r>
            <a:r>
              <a:rPr lang="en-US" dirty="0" smtClean="0"/>
              <a:t>s</a:t>
            </a:r>
            <a:r>
              <a:rPr lang="en-US" dirty="0" smtClean="0"/>
              <a:t>, NIRS, EEG</a:t>
            </a:r>
          </a:p>
          <a:p>
            <a:r>
              <a:rPr lang="en-US" dirty="0"/>
              <a:t> </a:t>
            </a:r>
            <a:r>
              <a:rPr lang="en-US" dirty="0" smtClean="0"/>
              <a:t>           - how are they recorded?</a:t>
            </a:r>
          </a:p>
          <a:p>
            <a:r>
              <a:rPr lang="en-US" dirty="0"/>
              <a:t> </a:t>
            </a:r>
            <a:r>
              <a:rPr lang="en-US" dirty="0" smtClean="0"/>
              <a:t>           - how are they stored?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- the important do’s and don’ts of human experiments</a:t>
            </a:r>
          </a:p>
          <a:p>
            <a:r>
              <a:rPr lang="en-US" dirty="0"/>
              <a:t> </a:t>
            </a:r>
            <a:r>
              <a:rPr lang="en-US" dirty="0" smtClean="0"/>
              <a:t>           - how to prepare and leave an experimental setup</a:t>
            </a:r>
          </a:p>
          <a:p>
            <a:r>
              <a:rPr lang="en-US" dirty="0"/>
              <a:t> </a:t>
            </a:r>
            <a:r>
              <a:rPr lang="en-US" dirty="0" smtClean="0"/>
              <a:t>          -  how to maintain and report in the LAB JOURNAL  (!!!)</a:t>
            </a:r>
          </a:p>
          <a:p>
            <a:r>
              <a:rPr lang="en-US" dirty="0"/>
              <a:t> </a:t>
            </a:r>
            <a:r>
              <a:rPr lang="en-US" dirty="0" smtClean="0"/>
              <a:t>          -  ALWAYS run the TEST experiment to verify that the setup works properly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 you write your own stimulus set? (basics of the ASCI stimulus code)</a:t>
            </a:r>
          </a:p>
          <a:p>
            <a:r>
              <a:rPr lang="en-US" dirty="0" smtClean="0"/>
              <a:t>How do you recognize good signals?           (data monitoring and common sense…)</a:t>
            </a:r>
          </a:p>
          <a:p>
            <a:r>
              <a:rPr lang="en-US" dirty="0" smtClean="0"/>
              <a:t>How do you recognize problems, and what should you do?   (this is tricky, but </a:t>
            </a:r>
            <a:r>
              <a:rPr lang="en-US" dirty="0" smtClean="0"/>
              <a:t>students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</a:t>
            </a:r>
            <a:r>
              <a:rPr lang="en-US" dirty="0" smtClean="0"/>
              <a:t> should be </a:t>
            </a:r>
            <a:r>
              <a:rPr lang="en-US" dirty="0" smtClean="0"/>
              <a:t>aware that there can ALWAYS be a problem!)</a:t>
            </a:r>
          </a:p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98521" y="5466654"/>
            <a:ext cx="81806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  <a:r>
              <a:rPr lang="en-US" b="1" dirty="0" smtClean="0"/>
              <a:t>ssignment 4.2: </a:t>
            </a:r>
          </a:p>
          <a:p>
            <a:r>
              <a:rPr lang="en-US" dirty="0"/>
              <a:t> </a:t>
            </a:r>
            <a:r>
              <a:rPr lang="en-US" dirty="0" smtClean="0"/>
              <a:t>             a) Draw a schematic of the entire experimental setup (inputs/system/outputs)</a:t>
            </a:r>
          </a:p>
          <a:p>
            <a:r>
              <a:rPr lang="en-US" dirty="0"/>
              <a:t> </a:t>
            </a:r>
            <a:r>
              <a:rPr lang="en-US" dirty="0" smtClean="0"/>
              <a:t>             b) Run the standard sound-localization experiment (different stimulus types)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27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69" y="349131"/>
            <a:ext cx="849859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 Initial training </a:t>
            </a:r>
            <a:r>
              <a:rPr lang="en-US" b="1" dirty="0" smtClean="0"/>
              <a:t>of </a:t>
            </a:r>
            <a:r>
              <a:rPr lang="en-US" b="1" dirty="0" smtClean="0"/>
              <a:t>data analysis skills:</a:t>
            </a:r>
          </a:p>
          <a:p>
            <a:endParaRPr lang="en-US" dirty="0"/>
          </a:p>
          <a:p>
            <a:r>
              <a:rPr lang="en-US" dirty="0" smtClean="0"/>
              <a:t>All students should acquire (with </a:t>
            </a:r>
            <a:r>
              <a:rPr lang="en-US" dirty="0" smtClean="0"/>
              <a:t>our </a:t>
            </a:r>
            <a:r>
              <a:rPr lang="en-US" dirty="0" smtClean="0"/>
              <a:t>help) in the </a:t>
            </a:r>
            <a:r>
              <a:rPr lang="en-US" b="1" dirty="0" smtClean="0"/>
              <a:t>FIRST MONTH </a:t>
            </a:r>
            <a:r>
              <a:rPr lang="en-US" dirty="0" smtClean="0"/>
              <a:t>the basic procedures of</a:t>
            </a:r>
          </a:p>
          <a:p>
            <a:r>
              <a:rPr lang="en-US" dirty="0" smtClean="0"/>
              <a:t>the existing MATLAB data analysis procedures (see Marc’s </a:t>
            </a:r>
            <a:r>
              <a:rPr lang="en-US" dirty="0" err="1" smtClean="0"/>
              <a:t>Neurowebsite</a:t>
            </a:r>
            <a:r>
              <a:rPr lang="en-US" dirty="0" smtClean="0"/>
              <a:t> on</a:t>
            </a:r>
          </a:p>
          <a:p>
            <a:r>
              <a:rPr lang="en-US" dirty="0">
                <a:hlinkClick r:id="rId2"/>
              </a:rPr>
              <a:t>http://www.neural-code.com/index.php/help/contact/10-marc-van-</a:t>
            </a:r>
            <a:r>
              <a:rPr lang="en-US" dirty="0" smtClean="0">
                <a:hlinkClick r:id="rId2"/>
              </a:rPr>
              <a:t>wanrooij</a:t>
            </a:r>
            <a:r>
              <a:rPr lang="en-US" dirty="0" smtClean="0"/>
              <a:t> ):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- calibration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- saccade detection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- which files are generated and what type of information do they contain?</a:t>
            </a:r>
          </a:p>
          <a:p>
            <a:r>
              <a:rPr lang="en-US" dirty="0"/>
              <a:t> </a:t>
            </a:r>
            <a:r>
              <a:rPr lang="en-US" dirty="0" smtClean="0"/>
              <a:t>           - make stimulus-response plots for the different stimuli </a:t>
            </a:r>
            <a:r>
              <a:rPr lang="en-US" dirty="0" smtClean="0"/>
              <a:t>(i.e., learn </a:t>
            </a:r>
            <a:r>
              <a:rPr lang="en-US" dirty="0" smtClean="0"/>
              <a:t>data selection)</a:t>
            </a:r>
          </a:p>
          <a:p>
            <a:r>
              <a:rPr lang="en-US" dirty="0"/>
              <a:t> </a:t>
            </a:r>
            <a:r>
              <a:rPr lang="en-US" dirty="0" smtClean="0"/>
              <a:t>           - do an analysis of reaction times as function of stimulus type (for this </a:t>
            </a:r>
            <a:r>
              <a:rPr lang="en-US" dirty="0" smtClean="0"/>
              <a:t>the student</a:t>
            </a:r>
          </a:p>
          <a:p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smtClean="0"/>
              <a:t>            will have </a:t>
            </a:r>
            <a:r>
              <a:rPr lang="en-US" dirty="0" smtClean="0"/>
              <a:t>to write </a:t>
            </a:r>
            <a:r>
              <a:rPr lang="en-US" dirty="0" smtClean="0"/>
              <a:t>his/</a:t>
            </a:r>
            <a:r>
              <a:rPr lang="en-US" dirty="0" smtClean="0"/>
              <a:t>her </a:t>
            </a:r>
            <a:r>
              <a:rPr lang="en-US" dirty="0" smtClean="0"/>
              <a:t>own routine)</a:t>
            </a:r>
          </a:p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84869" y="4776918"/>
            <a:ext cx="80852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  <a:r>
              <a:rPr lang="en-US" b="1" dirty="0" smtClean="0"/>
              <a:t>ssignment 4.3: </a:t>
            </a:r>
          </a:p>
          <a:p>
            <a:r>
              <a:rPr lang="en-US" dirty="0"/>
              <a:t> </a:t>
            </a:r>
            <a:r>
              <a:rPr lang="en-US" dirty="0" smtClean="0"/>
              <a:t>             a) Analyze your first data set</a:t>
            </a:r>
          </a:p>
          <a:p>
            <a:r>
              <a:rPr lang="en-US" dirty="0"/>
              <a:t> </a:t>
            </a:r>
            <a:r>
              <a:rPr lang="en-US" dirty="0" smtClean="0"/>
              <a:t>             b) Write a brief report (Intro, Method, Result, Discussion) on the experiment </a:t>
            </a:r>
          </a:p>
        </p:txBody>
      </p:sp>
    </p:spTree>
    <p:extLst>
      <p:ext uri="{BB962C8B-B14F-4D97-AF65-F5344CB8AC3E}">
        <p14:creationId xmlns:p14="http://schemas.microsoft.com/office/powerpoint/2010/main" val="169179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69" y="212384"/>
            <a:ext cx="8498594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Plan, monitor, supervise and test the students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All students should carry out the basic training assignments (although some</a:t>
            </a:r>
          </a:p>
          <a:p>
            <a:r>
              <a:rPr lang="en-US" dirty="0"/>
              <a:t> </a:t>
            </a:r>
            <a:r>
              <a:rPr lang="en-US" dirty="0" smtClean="0"/>
              <a:t>       parts may be skipped, depending </a:t>
            </a:r>
            <a:r>
              <a:rPr lang="en-US" dirty="0" smtClean="0"/>
              <a:t>on </a:t>
            </a:r>
            <a:r>
              <a:rPr lang="en-US" dirty="0" smtClean="0"/>
              <a:t>background knowledge). </a:t>
            </a:r>
          </a:p>
          <a:p>
            <a:r>
              <a:rPr lang="en-US" dirty="0"/>
              <a:t> </a:t>
            </a:r>
            <a:r>
              <a:rPr lang="en-US" dirty="0" smtClean="0"/>
              <a:t>       Do the reading and experimental training interleaved, if possible. 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Students </a:t>
            </a:r>
            <a:r>
              <a:rPr lang="en-US" dirty="0" smtClean="0"/>
              <a:t>should be made aware that the Assignments are </a:t>
            </a:r>
            <a:r>
              <a:rPr lang="en-US" b="1" dirty="0" smtClean="0"/>
              <a:t>obligatory</a:t>
            </a:r>
            <a:r>
              <a:rPr lang="en-US" dirty="0" smtClean="0"/>
              <a:t>, and will be </a:t>
            </a:r>
          </a:p>
          <a:p>
            <a:r>
              <a:rPr lang="en-US" dirty="0"/>
              <a:t> </a:t>
            </a:r>
            <a:r>
              <a:rPr lang="en-US" dirty="0" smtClean="0"/>
              <a:t>        weighted in their end evaluation!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</a:p>
          <a:p>
            <a:r>
              <a:rPr lang="en-US" dirty="0"/>
              <a:t> </a:t>
            </a:r>
            <a:r>
              <a:rPr lang="en-US" dirty="0" smtClean="0"/>
              <a:t>       During the first month substantial guidance (especially at the setup) will be needed.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Towards the end of the first month </a:t>
            </a:r>
            <a:r>
              <a:rPr lang="en-US" dirty="0" smtClean="0"/>
              <a:t>to 6 weeks students </a:t>
            </a:r>
            <a:r>
              <a:rPr lang="en-US" dirty="0" smtClean="0"/>
              <a:t>can start to think about and </a:t>
            </a:r>
          </a:p>
          <a:p>
            <a:r>
              <a:rPr lang="en-US" dirty="0"/>
              <a:t> </a:t>
            </a:r>
            <a:r>
              <a:rPr lang="en-US" dirty="0" smtClean="0"/>
              <a:t>       work out </a:t>
            </a:r>
            <a:r>
              <a:rPr lang="en-US" b="1" dirty="0" smtClean="0"/>
              <a:t>their own research plan </a:t>
            </a:r>
            <a:r>
              <a:rPr lang="en-US" dirty="0" smtClean="0"/>
              <a:t>for carrying out their</a:t>
            </a:r>
            <a:r>
              <a:rPr lang="en-US" dirty="0"/>
              <a:t> </a:t>
            </a:r>
            <a:r>
              <a:rPr lang="en-US" dirty="0" smtClean="0"/>
              <a:t>project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b="1" dirty="0" smtClean="0"/>
              <a:t> Assignment 4.4 </a:t>
            </a:r>
            <a:r>
              <a:rPr lang="en-US" dirty="0" smtClean="0"/>
              <a:t>Generate your </a:t>
            </a:r>
            <a:r>
              <a:rPr lang="en-US" dirty="0" smtClean="0"/>
              <a:t>first ideas, and write it </a:t>
            </a:r>
            <a:r>
              <a:rPr lang="en-US" dirty="0" smtClean="0"/>
              <a:t>down</a:t>
            </a:r>
            <a:r>
              <a:rPr lang="en-US" dirty="0" smtClean="0"/>
              <a:t>, so  that we can </a:t>
            </a:r>
            <a:r>
              <a:rPr lang="en-US" dirty="0" smtClean="0"/>
              <a:t>test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/>
              <a:t>how </a:t>
            </a:r>
            <a:r>
              <a:rPr lang="en-US" dirty="0" smtClean="0"/>
              <a:t>much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really understand at </a:t>
            </a:r>
            <a:r>
              <a:rPr lang="en-US" dirty="0" smtClean="0"/>
              <a:t>this point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        The writing and </a:t>
            </a:r>
            <a:r>
              <a:rPr lang="en-US" dirty="0" smtClean="0"/>
              <a:t>thinking </a:t>
            </a:r>
            <a:r>
              <a:rPr lang="en-US" b="1" dirty="0" smtClean="0"/>
              <a:t>(4.1 – 4.4) </a:t>
            </a:r>
            <a:r>
              <a:rPr lang="en-US" dirty="0" smtClean="0"/>
              <a:t>provides us a very good monitor on the</a:t>
            </a:r>
          </a:p>
          <a:p>
            <a:r>
              <a:rPr lang="en-US" dirty="0"/>
              <a:t> </a:t>
            </a:r>
            <a:r>
              <a:rPr lang="en-US" dirty="0" smtClean="0"/>
              <a:t>        student’s  level, attitude, and potential abilities and </a:t>
            </a:r>
            <a:r>
              <a:rPr lang="en-US" dirty="0" smtClean="0"/>
              <a:t>skills, all of which have to</a:t>
            </a:r>
          </a:p>
          <a:p>
            <a:r>
              <a:rPr lang="en-US" dirty="0"/>
              <a:t> </a:t>
            </a:r>
            <a:r>
              <a:rPr lang="en-US" dirty="0" smtClean="0"/>
              <a:t>        be trained in the Internship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b="1" i="1" dirty="0" smtClean="0"/>
              <a:t>Problems should become clear at the very first stages of the internship!</a:t>
            </a:r>
            <a:r>
              <a:rPr lang="en-US" dirty="0" smtClean="0"/>
              <a:t> (and they</a:t>
            </a:r>
          </a:p>
          <a:p>
            <a:r>
              <a:rPr lang="en-US" dirty="0"/>
              <a:t> </a:t>
            </a:r>
            <a:r>
              <a:rPr lang="en-US" dirty="0" smtClean="0"/>
              <a:t>        should be solved, either through more supervision, or clearer deadlines….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116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777" y="116797"/>
            <a:ext cx="8576462" cy="5909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What can we expect from the students:</a:t>
            </a:r>
          </a:p>
          <a:p>
            <a:endParaRPr lang="en-US" b="1" dirty="0"/>
          </a:p>
          <a:p>
            <a:r>
              <a:rPr lang="en-US" b="1" dirty="0" smtClean="0"/>
              <a:t>     </a:t>
            </a:r>
            <a:r>
              <a:rPr lang="en-US" dirty="0" smtClean="0"/>
              <a:t>- </a:t>
            </a:r>
            <a:r>
              <a:rPr lang="en-US" dirty="0" smtClean="0"/>
              <a:t>you </a:t>
            </a:r>
            <a:r>
              <a:rPr lang="en-US" dirty="0" smtClean="0"/>
              <a:t>are aware of the evaluation criteria of </a:t>
            </a:r>
            <a:r>
              <a:rPr lang="en-US" dirty="0" smtClean="0"/>
              <a:t>you</a:t>
            </a:r>
            <a:r>
              <a:rPr lang="en-US" dirty="0" smtClean="0"/>
              <a:t>r </a:t>
            </a:r>
            <a:r>
              <a:rPr lang="en-US" dirty="0" smtClean="0"/>
              <a:t>internship (evaluation forms</a:t>
            </a:r>
          </a:p>
          <a:p>
            <a:r>
              <a:rPr lang="en-US" dirty="0"/>
              <a:t> </a:t>
            </a:r>
            <a:r>
              <a:rPr lang="en-US" dirty="0" smtClean="0"/>
              <a:t>       for </a:t>
            </a:r>
            <a:r>
              <a:rPr lang="en-US" dirty="0" smtClean="0"/>
              <a:t>your </a:t>
            </a:r>
            <a:r>
              <a:rPr lang="en-US" dirty="0" smtClean="0"/>
              <a:t>internship are available on the internet; </a:t>
            </a:r>
            <a:r>
              <a:rPr lang="en-US" dirty="0" smtClean="0"/>
              <a:t>you are supposed to </a:t>
            </a:r>
            <a:r>
              <a:rPr lang="en-US" dirty="0" smtClean="0"/>
              <a:t>know that)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- </a:t>
            </a:r>
            <a:r>
              <a:rPr lang="en-US" dirty="0" smtClean="0"/>
              <a:t>you maintain </a:t>
            </a:r>
            <a:r>
              <a:rPr lang="en-US" dirty="0" smtClean="0"/>
              <a:t>contact with </a:t>
            </a:r>
            <a:r>
              <a:rPr lang="en-US" dirty="0" smtClean="0"/>
              <a:t>your </a:t>
            </a:r>
            <a:r>
              <a:rPr lang="en-US" dirty="0" smtClean="0"/>
              <a:t>study coordinator (not </a:t>
            </a:r>
            <a:r>
              <a:rPr lang="en-US" dirty="0" smtClean="0"/>
              <a:t>one of us)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- </a:t>
            </a:r>
            <a:r>
              <a:rPr lang="en-US" dirty="0" smtClean="0"/>
              <a:t>you </a:t>
            </a:r>
            <a:r>
              <a:rPr lang="en-US" dirty="0" smtClean="0"/>
              <a:t>have </a:t>
            </a:r>
            <a:r>
              <a:rPr lang="en-US" dirty="0" smtClean="0"/>
              <a:t>a positive and constructive attitude towards </a:t>
            </a:r>
            <a:r>
              <a:rPr lang="en-US" dirty="0" smtClean="0"/>
              <a:t>you</a:t>
            </a:r>
            <a:r>
              <a:rPr lang="en-US" dirty="0" smtClean="0"/>
              <a:t>r </a:t>
            </a:r>
            <a:r>
              <a:rPr lang="en-US" dirty="0" smtClean="0"/>
              <a:t>internship and colleagues</a:t>
            </a:r>
          </a:p>
          <a:p>
            <a:r>
              <a:rPr lang="en-US" dirty="0"/>
              <a:t> </a:t>
            </a:r>
            <a:r>
              <a:rPr lang="en-US" dirty="0" smtClean="0"/>
              <a:t>     -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are willing to work </a:t>
            </a:r>
            <a:r>
              <a:rPr lang="en-US" dirty="0" smtClean="0"/>
              <a:t>hard. The internship should be of benefit </a:t>
            </a:r>
            <a:r>
              <a:rPr lang="en-US" dirty="0" smtClean="0"/>
              <a:t>for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smtClean="0"/>
              <a:t>yourself, </a:t>
            </a:r>
            <a:r>
              <a:rPr lang="en-US" dirty="0" smtClean="0"/>
              <a:t>as well as for </a:t>
            </a:r>
            <a:r>
              <a:rPr lang="en-US" dirty="0" smtClean="0"/>
              <a:t>the research </a:t>
            </a:r>
            <a:r>
              <a:rPr lang="en-US" dirty="0" smtClean="0"/>
              <a:t>of </a:t>
            </a:r>
            <a:r>
              <a:rPr lang="en-US" dirty="0" smtClean="0"/>
              <a:t>your supervisor. 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- you </a:t>
            </a:r>
            <a:r>
              <a:rPr lang="en-US" dirty="0" smtClean="0"/>
              <a:t>arrive </a:t>
            </a:r>
            <a:r>
              <a:rPr lang="en-US" dirty="0" smtClean="0"/>
              <a:t>timely </a:t>
            </a:r>
            <a:r>
              <a:rPr lang="en-US" dirty="0" smtClean="0"/>
              <a:t>in the lab </a:t>
            </a:r>
            <a:r>
              <a:rPr lang="en-US" dirty="0" smtClean="0"/>
              <a:t>and notify our secretary and your supervisor if for some</a:t>
            </a:r>
          </a:p>
          <a:p>
            <a:r>
              <a:rPr lang="en-US" dirty="0"/>
              <a:t> </a:t>
            </a:r>
            <a:r>
              <a:rPr lang="en-US" dirty="0" smtClean="0"/>
              <a:t>        reason you will be absent or late.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- </a:t>
            </a:r>
            <a:r>
              <a:rPr lang="en-US" dirty="0" smtClean="0"/>
              <a:t>you will </a:t>
            </a:r>
            <a:r>
              <a:rPr lang="en-US" dirty="0" smtClean="0"/>
              <a:t>meticulously keep track of </a:t>
            </a:r>
            <a:r>
              <a:rPr lang="en-US" dirty="0" smtClean="0"/>
              <a:t>your </a:t>
            </a:r>
            <a:r>
              <a:rPr lang="en-US" dirty="0" smtClean="0"/>
              <a:t>experimental activities in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b="1" dirty="0" smtClean="0"/>
              <a:t>Lab Journal</a:t>
            </a:r>
          </a:p>
          <a:p>
            <a:r>
              <a:rPr lang="en-US" dirty="0"/>
              <a:t> </a:t>
            </a:r>
            <a:r>
              <a:rPr lang="en-US" dirty="0" smtClean="0"/>
              <a:t>       (obtained at Judith’s office, and strictly personal)</a:t>
            </a:r>
          </a:p>
          <a:p>
            <a:r>
              <a:rPr lang="en-US" dirty="0"/>
              <a:t> </a:t>
            </a:r>
            <a:r>
              <a:rPr lang="en-US" dirty="0" smtClean="0"/>
              <a:t>     -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carry out the Assignments in the first month and hand them over for evaluation</a:t>
            </a:r>
          </a:p>
          <a:p>
            <a:r>
              <a:rPr lang="en-US" dirty="0"/>
              <a:t> </a:t>
            </a:r>
            <a:r>
              <a:rPr lang="en-US" dirty="0" smtClean="0"/>
              <a:t>        on time. </a:t>
            </a:r>
            <a:r>
              <a:rPr lang="en-US" dirty="0" smtClean="0"/>
              <a:t>Note, that this is </a:t>
            </a:r>
            <a:r>
              <a:rPr lang="en-US" dirty="0" smtClean="0"/>
              <a:t>an important part of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internship</a:t>
            </a:r>
          </a:p>
          <a:p>
            <a:endParaRPr lang="en-US" dirty="0"/>
          </a:p>
          <a:p>
            <a:r>
              <a:rPr lang="en-US" dirty="0" smtClean="0"/>
              <a:t>      -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are ethical and responsible towards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work and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subjects.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 smtClean="0"/>
              <a:t>      - you </a:t>
            </a:r>
            <a:r>
              <a:rPr lang="en-US" dirty="0" smtClean="0"/>
              <a:t>start writing </a:t>
            </a:r>
            <a:r>
              <a:rPr lang="en-US" dirty="0" smtClean="0"/>
              <a:t>you</a:t>
            </a:r>
            <a:r>
              <a:rPr lang="en-US" dirty="0" smtClean="0"/>
              <a:t>r </a:t>
            </a:r>
            <a:r>
              <a:rPr lang="en-US" dirty="0" smtClean="0"/>
              <a:t>thesis on time, and hand in </a:t>
            </a:r>
            <a:r>
              <a:rPr lang="en-US" dirty="0" smtClean="0"/>
              <a:t>the </a:t>
            </a:r>
            <a:r>
              <a:rPr lang="en-US" dirty="0" smtClean="0"/>
              <a:t>first </a:t>
            </a:r>
            <a:r>
              <a:rPr lang="en-US" dirty="0" smtClean="0"/>
              <a:t>draft versions to </a:t>
            </a:r>
            <a:r>
              <a:rPr lang="en-US" dirty="0" smtClean="0"/>
              <a:t>your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daily </a:t>
            </a:r>
            <a:r>
              <a:rPr lang="en-US" dirty="0" smtClean="0"/>
              <a:t>supervisor</a:t>
            </a:r>
            <a:r>
              <a:rPr lang="en-US" dirty="0"/>
              <a:t> </a:t>
            </a:r>
            <a:r>
              <a:rPr lang="en-US" dirty="0" smtClean="0"/>
              <a:t>for feedback as soon as you can.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5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1792</Words>
  <Application>Microsoft Macintosh PowerPoint</Application>
  <PresentationFormat>On-screen Show (4:3)</PresentationFormat>
  <Paragraphs>187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Supervision Student Internships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Donders Institute for Brain, Cognition and Behaviour, Radboud University Nijmegen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Supervision Student Internships</dc:title>
  <dc:creator>John van Opstal</dc:creator>
  <cp:lastModifiedBy>John van Opstal</cp:lastModifiedBy>
  <cp:revision>18</cp:revision>
  <dcterms:created xsi:type="dcterms:W3CDTF">2015-08-26T10:35:35Z</dcterms:created>
  <dcterms:modified xsi:type="dcterms:W3CDTF">2015-08-31T07:41:35Z</dcterms:modified>
</cp:coreProperties>
</file>