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6" r:id="rId2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55" y="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5148000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1710000" y="720000"/>
            <a:ext cx="6840000" cy="2790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ts val="3600"/>
              </a:lnSpc>
              <a:defRPr sz="3200">
                <a:latin typeface="Times New Roman"/>
                <a:cs typeface="Times New Roman"/>
              </a:defRPr>
            </a:lvl1pPr>
          </a:lstStyle>
          <a:p>
            <a:r>
              <a:rPr lang="en-GB" dirty="0" smtClean="0"/>
              <a:t>Title of </a:t>
            </a:r>
            <a:r>
              <a:rPr lang="en-GB" noProof="0" dirty="0" smtClean="0"/>
              <a:t>the</a:t>
            </a:r>
            <a:r>
              <a:rPr lang="en-GB" dirty="0" smtClean="0"/>
              <a:t> presentation</a:t>
            </a:r>
            <a:endParaRPr lang="en-GB" dirty="0"/>
          </a:p>
        </p:txBody>
      </p:sp>
      <p:sp>
        <p:nvSpPr>
          <p:cNvPr id="13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10000" y="3510001"/>
            <a:ext cx="6840000" cy="32316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100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372435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3998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10" name="Tijdelijke aanduiding voor tekst 17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0" y="1080001"/>
            <a:ext cx="7560000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standard texts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07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LIS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14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900000" y="1080000"/>
            <a:ext cx="7560000" cy="196361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1pPr>
            <a:lvl2pPr marL="50400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2pPr>
            <a:lvl3pPr marL="75600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3pPr>
            <a:lvl4pPr marL="100800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4pPr>
            <a:lvl5pPr marL="126000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5pPr>
          </a:lstStyle>
          <a:p>
            <a:pPr lvl="0"/>
            <a:r>
              <a:rPr lang="nl-NL" noProof="0" smtClean="0"/>
              <a:t>Tekststijl van het model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3998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4163779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75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LIS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14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900000" y="1080000"/>
            <a:ext cx="7560000" cy="142808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1pPr>
            <a:lvl2pPr marL="36000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2pPr>
            <a:lvl3pPr marL="54000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3pPr>
            <a:lvl4pPr marL="72000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4pPr>
            <a:lvl5pPr marL="90000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5pPr>
          </a:lstStyle>
          <a:p>
            <a:pPr lvl="0"/>
            <a:r>
              <a:rPr lang="nl-NL" noProof="0" smtClean="0"/>
              <a:t>Tekststijl van het model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3998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4163779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5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" y="1"/>
            <a:ext cx="9144000" cy="5148000"/>
          </a:xfrm>
          <a:prstGeom prst="rect">
            <a:avLst/>
          </a:prstGeom>
        </p:spPr>
      </p:pic>
      <p:pic>
        <p:nvPicPr>
          <p:cNvPr id="10" name="Afbeelding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8" cy="5148000"/>
          </a:xfrm>
          <a:prstGeom prst="rect">
            <a:avLst/>
          </a:prstGeom>
        </p:spPr>
      </p:pic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2596730" y="2581155"/>
            <a:ext cx="3950540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22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noProof="0" smtClean="0"/>
              <a:t>additional url</a:t>
            </a:r>
            <a:endParaRPr lang="en-GB" noProof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2596730" y="2162115"/>
            <a:ext cx="3950540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GB" sz="2200" noProof="0" smtClean="0">
                <a:latin typeface="Times New Roman"/>
                <a:cs typeface="Times New Roman"/>
              </a:rPr>
              <a:t>www.ru.nl/</a:t>
            </a:r>
            <a:r>
              <a:rPr lang="en-GB" sz="2200" noProof="0" smtClean="0">
                <a:solidFill>
                  <a:schemeClr val="tx2"/>
                </a:solidFill>
                <a:latin typeface="Times New Roman"/>
                <a:cs typeface="Times New Roman"/>
              </a:rPr>
              <a:t>donders</a:t>
            </a:r>
            <a:endParaRPr lang="en-GB" sz="2200" noProof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500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TITL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43997" cy="5148000"/>
          </a:xfrm>
          <a:prstGeom prst="rect">
            <a:avLst/>
          </a:prstGeom>
        </p:spPr>
      </p:pic>
      <p:sp>
        <p:nvSpPr>
          <p:cNvPr id="5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10000" y="720000"/>
            <a:ext cx="6840000" cy="279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1710000" y="3510000"/>
            <a:ext cx="6840000" cy="900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ts val="3200"/>
              </a:lnSpc>
              <a:defRPr sz="3200">
                <a:latin typeface="Times New Roman"/>
                <a:cs typeface="Times New Roman"/>
              </a:defRPr>
            </a:lvl1pPr>
          </a:lstStyle>
          <a:p>
            <a:r>
              <a:rPr lang="en-GB" dirty="0" smtClean="0"/>
              <a:t>Title of </a:t>
            </a:r>
            <a:r>
              <a:rPr lang="en-GB" noProof="0" dirty="0" smtClean="0"/>
              <a:t>the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13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710000" y="4356835"/>
            <a:ext cx="6840000" cy="323165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2100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Author </a:t>
            </a:r>
            <a:r>
              <a:rPr lang="en-GB" noProof="0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9566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HEAD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2565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1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4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080000"/>
            <a:ext cx="75600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3998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078932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24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2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10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080000"/>
            <a:ext cx="36000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860000" y="1080000"/>
            <a:ext cx="36000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3998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Title of the slide</a:t>
            </a:r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078932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94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3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16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080000"/>
            <a:ext cx="22788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3525434" y="1080000"/>
            <a:ext cx="22788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8" name="Tijdelijke aanduiding voor afbeelding 2"/>
          <p:cNvSpPr>
            <a:spLocks noGrp="1"/>
          </p:cNvSpPr>
          <p:nvPr>
            <p:ph type="pic" idx="16" hasCustomPrompt="1"/>
          </p:nvPr>
        </p:nvSpPr>
        <p:spPr>
          <a:xfrm>
            <a:off x="6181200" y="1080000"/>
            <a:ext cx="2278800" cy="36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4000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078932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69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4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12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080000"/>
            <a:ext cx="36000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860000" y="1080000"/>
            <a:ext cx="36000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4" name="Tijdelijke aanduiding voor afbeelding 2"/>
          <p:cNvSpPr>
            <a:spLocks noGrp="1"/>
          </p:cNvSpPr>
          <p:nvPr>
            <p:ph type="pic" idx="16" hasCustomPrompt="1"/>
          </p:nvPr>
        </p:nvSpPr>
        <p:spPr>
          <a:xfrm>
            <a:off x="900000" y="3060000"/>
            <a:ext cx="36000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7" hasCustomPrompt="1"/>
          </p:nvPr>
        </p:nvSpPr>
        <p:spPr>
          <a:xfrm>
            <a:off x="4860000" y="3060000"/>
            <a:ext cx="36000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3998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078932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9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6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3998" cy="5148000"/>
          </a:xfrm>
          <a:prstGeom prst="rect">
            <a:avLst/>
          </a:prstGeom>
        </p:spPr>
      </p:pic>
      <p:sp>
        <p:nvSpPr>
          <p:cNvPr id="16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080000"/>
            <a:ext cx="22788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7" name="Tijdelijke aanduiding voor afbeelding 2"/>
          <p:cNvSpPr>
            <a:spLocks noGrp="1"/>
          </p:cNvSpPr>
          <p:nvPr>
            <p:ph type="pic" idx="16" hasCustomPrompt="1"/>
          </p:nvPr>
        </p:nvSpPr>
        <p:spPr>
          <a:xfrm>
            <a:off x="900000" y="3060000"/>
            <a:ext cx="22788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8" name="Tijdelijke aanduiding voor afbeelding 2"/>
          <p:cNvSpPr>
            <a:spLocks noGrp="1"/>
          </p:cNvSpPr>
          <p:nvPr>
            <p:ph type="pic" idx="17" hasCustomPrompt="1"/>
          </p:nvPr>
        </p:nvSpPr>
        <p:spPr>
          <a:xfrm>
            <a:off x="3525434" y="1078931"/>
            <a:ext cx="22788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9" name="Tijdelijke aanduiding voor afbeelding 2"/>
          <p:cNvSpPr>
            <a:spLocks noGrp="1"/>
          </p:cNvSpPr>
          <p:nvPr>
            <p:ph type="pic" idx="18" hasCustomPrompt="1"/>
          </p:nvPr>
        </p:nvSpPr>
        <p:spPr>
          <a:xfrm>
            <a:off x="3525434" y="3060000"/>
            <a:ext cx="22788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20" name="Tijdelijke aanduiding voor afbeelding 2"/>
          <p:cNvSpPr>
            <a:spLocks noGrp="1"/>
          </p:cNvSpPr>
          <p:nvPr>
            <p:ph type="pic" idx="19" hasCustomPrompt="1"/>
          </p:nvPr>
        </p:nvSpPr>
        <p:spPr>
          <a:xfrm>
            <a:off x="6181200" y="1080000"/>
            <a:ext cx="22788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21" name="Tijdelijke aanduiding voor afbeelding 2"/>
          <p:cNvSpPr>
            <a:spLocks noGrp="1"/>
          </p:cNvSpPr>
          <p:nvPr>
            <p:ph type="pic" idx="20" hasCustomPrompt="1"/>
          </p:nvPr>
        </p:nvSpPr>
        <p:spPr>
          <a:xfrm>
            <a:off x="6181200" y="3060000"/>
            <a:ext cx="2278800" cy="16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324001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4680000"/>
            <a:ext cx="8244000" cy="4635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648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078932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451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smtClean="0"/>
              <a:t>Text box for smaller texts (free </a:t>
            </a:r>
            <a:r>
              <a:rPr lang="en-GB" noProof="0" smtClean="0"/>
              <a:t>positioning</a:t>
            </a:r>
            <a:r>
              <a:rPr lang="en-GB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61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5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721" r:id="rId3"/>
    <p:sldLayoutId id="2147483720" r:id="rId4"/>
    <p:sldLayoutId id="2147483711" r:id="rId5"/>
    <p:sldLayoutId id="2147483712" r:id="rId6"/>
    <p:sldLayoutId id="2147483714" r:id="rId7"/>
    <p:sldLayoutId id="2147483713" r:id="rId8"/>
    <p:sldLayoutId id="2147483715" r:id="rId9"/>
    <p:sldLayoutId id="2147483719" r:id="rId10"/>
    <p:sldLayoutId id="2147483716" r:id="rId11"/>
    <p:sldLayoutId id="2147483717" r:id="rId12"/>
    <p:sldLayoutId id="2147483718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.vanderHeijdt@donders.ru.nl" TargetMode="External"/><Relationship Id="rId5" Type="http://schemas.openxmlformats.org/officeDocument/2006/relationships/hyperlink" Target="mailto:h.cockx@donders.ru.nl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094298"/>
              </p:ext>
            </p:extLst>
          </p:nvPr>
        </p:nvGraphicFramePr>
        <p:xfrm>
          <a:off x="421534" y="90792"/>
          <a:ext cx="8212257" cy="49481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91319">
                  <a:extLst>
                    <a:ext uri="{9D8B030D-6E8A-4147-A177-3AD203B41FA5}">
                      <a16:colId xmlns:a16="http://schemas.microsoft.com/office/drawing/2014/main" val="2170505393"/>
                    </a:ext>
                  </a:extLst>
                </a:gridCol>
                <a:gridCol w="2830747">
                  <a:extLst>
                    <a:ext uri="{9D8B030D-6E8A-4147-A177-3AD203B41FA5}">
                      <a16:colId xmlns:a16="http://schemas.microsoft.com/office/drawing/2014/main" val="231370491"/>
                    </a:ext>
                  </a:extLst>
                </a:gridCol>
                <a:gridCol w="2690191">
                  <a:extLst>
                    <a:ext uri="{9D8B030D-6E8A-4147-A177-3AD203B41FA5}">
                      <a16:colId xmlns:a16="http://schemas.microsoft.com/office/drawing/2014/main" val="4229308735"/>
                    </a:ext>
                  </a:extLst>
                </a:gridCol>
              </a:tblGrid>
              <a:tr h="406541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BEFORE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DURING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AFTER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47887"/>
                  </a:ext>
                </a:extLst>
              </a:tr>
              <a:tr h="4541595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387967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038" t="18324" r="23953" b="16227"/>
          <a:stretch/>
        </p:blipFill>
        <p:spPr>
          <a:xfrm>
            <a:off x="476099" y="570106"/>
            <a:ext cx="519933" cy="60756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81" t="4372" r="6813" b="12477"/>
          <a:stretch/>
        </p:blipFill>
        <p:spPr>
          <a:xfrm>
            <a:off x="585458" y="2955508"/>
            <a:ext cx="494761" cy="47807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61694" y="3970565"/>
            <a:ext cx="587147" cy="1715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00" dirty="0" smtClean="0">
                <a:solidFill>
                  <a:schemeClr val="accent1"/>
                </a:solidFill>
              </a:rPr>
              <a:t>DIRTY</a:t>
            </a:r>
            <a:endParaRPr lang="en-US" sz="1050" dirty="0">
              <a:solidFill>
                <a:schemeClr val="accent1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281" t="4372" r="6813" b="12477"/>
          <a:stretch/>
        </p:blipFill>
        <p:spPr>
          <a:xfrm>
            <a:off x="3421117" y="3987304"/>
            <a:ext cx="513889" cy="53101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51" y="636693"/>
            <a:ext cx="425052" cy="540975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1120140" y="611786"/>
            <a:ext cx="2176869" cy="735756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r>
              <a:rPr lang="nl-NL" sz="1200" dirty="0" smtClean="0">
                <a:latin typeface="Tw Cen MT Condensed Extra Bold" panose="020B0803020202020204" pitchFamily="34" charset="0"/>
              </a:rPr>
              <a:t>Covid-19 checklist </a:t>
            </a:r>
          </a:p>
          <a:p>
            <a:r>
              <a:rPr lang="nl-NL" sz="1200" dirty="0" err="1" smtClean="0">
                <a:latin typeface="Tw Cen MT Condensed" panose="020B0606020104020203" pitchFamily="34" charset="0"/>
              </a:rPr>
              <a:t>If</a:t>
            </a:r>
            <a:r>
              <a:rPr lang="nl-NL" sz="1200" dirty="0" smtClean="0">
                <a:latin typeface="Tw Cen MT Condensed" panose="020B0606020104020203" pitchFamily="34" charset="0"/>
              </a:rPr>
              <a:t> </a:t>
            </a:r>
            <a:r>
              <a:rPr lang="nl-NL" sz="1200" dirty="0" err="1" smtClean="0">
                <a:latin typeface="Tw Cen MT Condensed" panose="020B0606020104020203" pitchFamily="34" charset="0"/>
              </a:rPr>
              <a:t>one</a:t>
            </a:r>
            <a:r>
              <a:rPr lang="nl-NL" sz="1200" dirty="0" smtClean="0">
                <a:latin typeface="Tw Cen MT Condensed" panose="020B0606020104020203" pitchFamily="34" charset="0"/>
              </a:rPr>
              <a:t> ‘yes’ </a:t>
            </a:r>
            <a:r>
              <a:rPr lang="nl-NL" sz="1200" dirty="0" smtClean="0">
                <a:latin typeface="Tw Cen MT Condensed" panose="020B0606020104020203" pitchFamily="34" charset="0"/>
                <a:sym typeface="Wingdings" panose="05000000000000000000" pitchFamily="2" charset="2"/>
              </a:rPr>
              <a:t> no entry</a:t>
            </a:r>
            <a:endParaRPr lang="nl-NL" sz="1200" dirty="0" smtClean="0">
              <a:latin typeface="Tw Cen MT Condensed" panose="020B0606020104020203" pitchFamily="34" charset="0"/>
            </a:endParaRPr>
          </a:p>
          <a:p>
            <a:r>
              <a:rPr lang="nl-NL" sz="1200" dirty="0" smtClean="0">
                <a:latin typeface="Tw Cen MT Condensed" panose="020B0606020104020203" pitchFamily="34" charset="0"/>
              </a:rPr>
              <a:t>(participant + </a:t>
            </a:r>
            <a:r>
              <a:rPr lang="nl-NL" sz="1200" dirty="0" err="1" smtClean="0">
                <a:latin typeface="Tw Cen MT Condensed" panose="020B0606020104020203" pitchFamily="34" charset="0"/>
              </a:rPr>
              <a:t>researchers</a:t>
            </a:r>
            <a:r>
              <a:rPr lang="nl-NL" sz="1200" dirty="0" smtClean="0">
                <a:latin typeface="Tw Cen MT Condensed" panose="020B0606020104020203" pitchFamily="34" charset="0"/>
              </a:rPr>
              <a:t>)</a:t>
            </a:r>
            <a:endParaRPr lang="en-US" sz="1200" dirty="0" err="1" smtClean="0">
              <a:latin typeface="Tw Cen MT Condensed" panose="020B0606020104020203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79272" y="1167999"/>
            <a:ext cx="2477731" cy="1474419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700" dirty="0">
                <a:latin typeface="Tw Cen MT Condensed" panose="020B0606020104020203" pitchFamily="34" charset="0"/>
              </a:rPr>
              <a:t>In the past 24 hours, did you experience one of more of the following (mild) symptoms: a cold, running nose, sneezing, sore throat, mild cough, shortness of breath, elevated temperature, fever and/or sudden loss of smell or taste?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700" dirty="0">
                <a:latin typeface="Tw Cen MT Condensed" panose="020B0606020104020203" pitchFamily="34" charset="0"/>
              </a:rPr>
              <a:t>Currently, does any of your housemates or family members have fever and/or shortness of breath?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700" dirty="0">
                <a:latin typeface="Tw Cen MT Condensed" panose="020B0606020104020203" pitchFamily="34" charset="0"/>
              </a:rPr>
              <a:t>Did you have covid-19 infection and has this been confirmed with a laboratory test in the past 7 days?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700" dirty="0">
                <a:latin typeface="Tw Cen MT Condensed" panose="020B0606020104020203" pitchFamily="34" charset="0"/>
              </a:rPr>
              <a:t>Do any of your housemates or family members have covid-19 (confirmed with a laboratory test) and have you been in contact with this housemate/family member in the last 14 days when he/she still had symptoms?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700" dirty="0">
                <a:latin typeface="Tw Cen MT Condensed" panose="020B0606020104020203" pitchFamily="34" charset="0"/>
              </a:rPr>
              <a:t>Are you in quarantine because you have been in direct contact with someone with </a:t>
            </a:r>
            <a:r>
              <a:rPr lang="en-US" sz="700" dirty="0" smtClean="0">
                <a:latin typeface="Tw Cen MT Condensed" panose="020B0606020104020203" pitchFamily="34" charset="0"/>
              </a:rPr>
              <a:t>covid-19</a:t>
            </a:r>
            <a:r>
              <a:rPr lang="en-US" sz="700" dirty="0">
                <a:latin typeface="Tw Cen MT Condensed" panose="020B0606020104020203" pitchFamily="34" charset="0"/>
              </a:rPr>
              <a:t> </a:t>
            </a:r>
            <a:r>
              <a:rPr lang="en-US" sz="700" dirty="0" smtClean="0">
                <a:latin typeface="Tw Cen MT Condensed" panose="020B0606020104020203" pitchFamily="34" charset="0"/>
              </a:rPr>
              <a:t>or you have returned from </a:t>
            </a:r>
            <a:r>
              <a:rPr lang="en-US" sz="700" dirty="0" smtClean="0">
                <a:latin typeface="Tw Cen MT Condensed" panose="020B0606020104020203" pitchFamily="34" charset="0"/>
              </a:rPr>
              <a:t>a </a:t>
            </a:r>
            <a:r>
              <a:rPr lang="en-US" sz="700" dirty="0" smtClean="0">
                <a:latin typeface="Tw Cen MT Condensed" panose="020B0606020104020203" pitchFamily="34" charset="0"/>
              </a:rPr>
              <a:t>region with code orange/red in the last 14 days?</a:t>
            </a:r>
            <a:endParaRPr lang="en-US" sz="600" dirty="0" smtClean="0">
              <a:latin typeface="Tw Cen MT Condensed" panose="020B0606020104020203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244248" y="3873110"/>
            <a:ext cx="2176869" cy="366424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r>
              <a:rPr lang="nl-NL" sz="1200" dirty="0" err="1" smtClean="0">
                <a:latin typeface="Tw Cen MT Condensed Extra Bold" panose="020B0803020202020204" pitchFamily="34" charset="0"/>
              </a:rPr>
              <a:t>Toggle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</a:t>
            </a:r>
            <a:r>
              <a:rPr lang="nl-NL" sz="1200" dirty="0" err="1" smtClean="0">
                <a:latin typeface="Tw Cen MT Condensed Extra Bold" panose="020B0803020202020204" pitchFamily="34" charset="0"/>
              </a:rPr>
              <a:t>the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switch </a:t>
            </a:r>
            <a:r>
              <a:rPr lang="nl-NL" sz="1200" dirty="0" err="1" smtClean="0">
                <a:latin typeface="Tw Cen MT Condensed Extra Bold" panose="020B0803020202020204" pitchFamily="34" charset="0"/>
              </a:rPr>
              <a:t>to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dirty</a:t>
            </a:r>
            <a:endParaRPr lang="en-US" sz="1200" dirty="0" err="1" smtClean="0">
              <a:latin typeface="Tw Cen MT Condensed Extra Bold" panose="020B0803020202020204" pitchFamily="34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281" t="4372" r="6813" b="12477"/>
          <a:stretch/>
        </p:blipFill>
        <p:spPr>
          <a:xfrm>
            <a:off x="6120000" y="2936402"/>
            <a:ext cx="513889" cy="531018"/>
          </a:xfrm>
          <a:prstGeom prst="rect">
            <a:avLst/>
          </a:prstGeom>
        </p:spPr>
      </p:pic>
      <p:sp>
        <p:nvSpPr>
          <p:cNvPr id="23" name="Tekstvak 22"/>
          <p:cNvSpPr txBox="1"/>
          <p:nvPr/>
        </p:nvSpPr>
        <p:spPr>
          <a:xfrm>
            <a:off x="1197211" y="2919416"/>
            <a:ext cx="2327927" cy="920422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r>
              <a:rPr lang="nl-NL" sz="1200" dirty="0" err="1" smtClean="0">
                <a:latin typeface="Tw Cen MT Condensed" panose="020B0606020104020203" pitchFamily="34" charset="0"/>
              </a:rPr>
              <a:t>Before</a:t>
            </a:r>
            <a:r>
              <a:rPr lang="nl-NL" sz="1200" dirty="0" smtClean="0">
                <a:latin typeface="Tw Cen MT Condensed" panose="020B0606020104020203" pitchFamily="34" charset="0"/>
              </a:rPr>
              <a:t> entering </a:t>
            </a:r>
            <a:r>
              <a:rPr lang="nl-NL" sz="1200" dirty="0" err="1">
                <a:latin typeface="Tw Cen MT Condensed" panose="020B0606020104020203" pitchFamily="34" charset="0"/>
              </a:rPr>
              <a:t>the</a:t>
            </a:r>
            <a:r>
              <a:rPr lang="nl-NL" sz="1200" dirty="0">
                <a:latin typeface="Tw Cen MT Condensed" panose="020B0606020104020203" pitchFamily="34" charset="0"/>
              </a:rPr>
              <a:t> </a:t>
            </a:r>
            <a:r>
              <a:rPr lang="nl-NL" sz="1200" dirty="0" err="1">
                <a:latin typeface="Tw Cen MT Condensed" panose="020B0606020104020203" pitchFamily="34" charset="0"/>
              </a:rPr>
              <a:t>experimental</a:t>
            </a:r>
            <a:r>
              <a:rPr lang="nl-NL" sz="1200" dirty="0">
                <a:latin typeface="Tw Cen MT Condensed" panose="020B0606020104020203" pitchFamily="34" charset="0"/>
              </a:rPr>
              <a:t> </a:t>
            </a:r>
            <a:r>
              <a:rPr lang="nl-NL" sz="1200" dirty="0" smtClean="0">
                <a:latin typeface="Tw Cen MT Condensed" panose="020B0606020104020203" pitchFamily="34" charset="0"/>
              </a:rPr>
              <a:t>room</a:t>
            </a:r>
            <a:endParaRPr lang="nl-NL" sz="1200" dirty="0" smtClean="0">
              <a:latin typeface="Tw Cen MT Condensed" panose="020B0606020104020203" pitchFamily="34" charset="0"/>
            </a:endParaRPr>
          </a:p>
          <a:p>
            <a:r>
              <a:rPr lang="nl-NL" sz="1200" dirty="0" smtClean="0">
                <a:latin typeface="Tw Cen MT Condensed Extra Bold" panose="020B0803020202020204" pitchFamily="34" charset="0"/>
              </a:rPr>
              <a:t>Disinfect 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hands </a:t>
            </a:r>
            <a:endParaRPr lang="nl-NL" sz="1200" dirty="0" smtClean="0">
              <a:latin typeface="Tw Cen MT Condensed Extra Bold" panose="020B0803020202020204" pitchFamily="34" charset="0"/>
            </a:endParaRPr>
          </a:p>
          <a:p>
            <a:r>
              <a:rPr lang="nl-NL" sz="1200" dirty="0" smtClean="0">
                <a:latin typeface="Tw Cen MT Condensed" panose="020B0606020104020203" pitchFamily="34" charset="0"/>
              </a:rPr>
              <a:t>(</a:t>
            </a:r>
            <a:r>
              <a:rPr lang="nl-NL" sz="1200" dirty="0">
                <a:latin typeface="Tw Cen MT Condensed" panose="020B0606020104020203" pitchFamily="34" charset="0"/>
              </a:rPr>
              <a:t>participant + </a:t>
            </a:r>
            <a:r>
              <a:rPr lang="nl-NL" sz="1200" dirty="0" err="1">
                <a:latin typeface="Tw Cen MT Condensed" panose="020B0606020104020203" pitchFamily="34" charset="0"/>
              </a:rPr>
              <a:t>researchers</a:t>
            </a:r>
            <a:r>
              <a:rPr lang="nl-NL" sz="1200" dirty="0">
                <a:latin typeface="Tw Cen MT Condensed" panose="020B0606020104020203" pitchFamily="34" charset="0"/>
              </a:rPr>
              <a:t>)</a:t>
            </a:r>
            <a:endParaRPr lang="en-US" sz="1200" dirty="0">
              <a:latin typeface="Tw Cen MT Condensed" panose="020B0606020104020203" pitchFamily="34" charset="0"/>
            </a:endParaRPr>
          </a:p>
          <a:p>
            <a:endParaRPr lang="en-US" sz="1200" dirty="0" err="1" smtClean="0">
              <a:latin typeface="Tw Cen MT Condensed Extra Bold" panose="020B0803020202020204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4041543" y="3870589"/>
            <a:ext cx="2176869" cy="366424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r>
              <a:rPr lang="nl-NL" sz="1200" dirty="0" smtClean="0">
                <a:latin typeface="Tw Cen MT Condensed Extra Bold" panose="020B0803020202020204" pitchFamily="34" charset="0"/>
              </a:rPr>
              <a:t>Disinfect hands</a:t>
            </a:r>
            <a:endParaRPr lang="en-US" sz="1200" dirty="0" err="1" smtClean="0">
              <a:latin typeface="Tw Cen MT Condensed Extra Bold" panose="020B0803020202020204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4041543" y="4078113"/>
            <a:ext cx="2383276" cy="704978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nl-NL" sz="900" dirty="0" err="1" smtClean="0">
                <a:latin typeface="Tw Cen MT Condensed" panose="020B0606020104020203" pitchFamily="34" charset="0"/>
              </a:rPr>
              <a:t>Before</a:t>
            </a:r>
            <a:r>
              <a:rPr lang="nl-NL" sz="900" dirty="0" smtClean="0">
                <a:latin typeface="Tw Cen MT Condensed" panose="020B0606020104020203" pitchFamily="34" charset="0"/>
              </a:rPr>
              <a:t> </a:t>
            </a:r>
            <a:r>
              <a:rPr lang="nl-NL" sz="900" dirty="0" err="1" smtClean="0">
                <a:latin typeface="Tw Cen MT Condensed" panose="020B0606020104020203" pitchFamily="34" charset="0"/>
              </a:rPr>
              <a:t>and</a:t>
            </a:r>
            <a:r>
              <a:rPr lang="nl-NL" sz="900" dirty="0" smtClean="0">
                <a:latin typeface="Tw Cen MT Condensed" panose="020B0606020104020203" pitchFamily="34" charset="0"/>
              </a:rPr>
              <a:t> </a:t>
            </a:r>
            <a:r>
              <a:rPr lang="nl-NL" sz="900" dirty="0" err="1" smtClean="0">
                <a:latin typeface="Tw Cen MT Condensed" panose="020B0606020104020203" pitchFamily="34" charset="0"/>
              </a:rPr>
              <a:t>after</a:t>
            </a:r>
            <a:r>
              <a:rPr lang="nl-NL" sz="900" dirty="0" smtClean="0">
                <a:latin typeface="Tw Cen MT Condensed" panose="020B0606020104020203" pitchFamily="34" charset="0"/>
              </a:rPr>
              <a:t> </a:t>
            </a:r>
            <a:r>
              <a:rPr lang="nl-NL" sz="900" dirty="0" err="1" smtClean="0">
                <a:latin typeface="Tw Cen MT Condensed" panose="020B0606020104020203" pitchFamily="34" charset="0"/>
              </a:rPr>
              <a:t>physical</a:t>
            </a:r>
            <a:r>
              <a:rPr lang="nl-NL" sz="900" dirty="0" smtClean="0">
                <a:latin typeface="Tw Cen MT Condensed" panose="020B0606020104020203" pitchFamily="34" charset="0"/>
              </a:rPr>
              <a:t> contact </a:t>
            </a:r>
            <a:r>
              <a:rPr lang="nl-NL" sz="900" dirty="0" err="1" smtClean="0">
                <a:latin typeface="Tw Cen MT Condensed" panose="020B0606020104020203" pitchFamily="34" charset="0"/>
              </a:rPr>
              <a:t>with</a:t>
            </a:r>
            <a:r>
              <a:rPr lang="nl-NL" sz="900" dirty="0" smtClean="0">
                <a:latin typeface="Tw Cen MT Condensed" panose="020B0606020104020203" pitchFamily="34" charset="0"/>
              </a:rPr>
              <a:t> participant</a:t>
            </a:r>
            <a:endParaRPr lang="nl-NL" sz="900" dirty="0" smtClean="0">
              <a:latin typeface="Tw Cen MT Condensed" panose="020B060602010402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nl-NL" sz="900" dirty="0" err="1" smtClean="0">
                <a:latin typeface="Tw Cen MT Condensed" panose="020B0606020104020203" pitchFamily="34" charset="0"/>
              </a:rPr>
              <a:t>After</a:t>
            </a:r>
            <a:r>
              <a:rPr lang="nl-NL" sz="900" dirty="0" smtClean="0">
                <a:latin typeface="Tw Cen MT Condensed" panose="020B0606020104020203" pitchFamily="34" charset="0"/>
              </a:rPr>
              <a:t> </a:t>
            </a:r>
            <a:r>
              <a:rPr lang="nl-NL" sz="900" dirty="0" err="1" smtClean="0">
                <a:latin typeface="Tw Cen MT Condensed" panose="020B0606020104020203" pitchFamily="34" charset="0"/>
              </a:rPr>
              <a:t>accidentally</a:t>
            </a:r>
            <a:r>
              <a:rPr lang="nl-NL" sz="900" dirty="0" smtClean="0">
                <a:latin typeface="Tw Cen MT Condensed" panose="020B0606020104020203" pitchFamily="34" charset="0"/>
              </a:rPr>
              <a:t> </a:t>
            </a:r>
            <a:r>
              <a:rPr lang="nl-NL" sz="900" dirty="0" err="1" smtClean="0">
                <a:latin typeface="Tw Cen MT Condensed" panose="020B0606020104020203" pitchFamily="34" charset="0"/>
              </a:rPr>
              <a:t>touching</a:t>
            </a:r>
            <a:r>
              <a:rPr lang="nl-NL" sz="900" dirty="0" smtClean="0">
                <a:latin typeface="Tw Cen MT Condensed" panose="020B0606020104020203" pitchFamily="34" charset="0"/>
              </a:rPr>
              <a:t> </a:t>
            </a:r>
            <a:r>
              <a:rPr lang="nl-NL" sz="900" dirty="0" err="1" smtClean="0">
                <a:latin typeface="Tw Cen MT Condensed" panose="020B0606020104020203" pitchFamily="34" charset="0"/>
              </a:rPr>
              <a:t>your</a:t>
            </a:r>
            <a:r>
              <a:rPr lang="nl-NL" sz="900" dirty="0" smtClean="0">
                <a:latin typeface="Tw Cen MT Condensed" panose="020B0606020104020203" pitchFamily="34" charset="0"/>
              </a:rPr>
              <a:t> </a:t>
            </a:r>
            <a:r>
              <a:rPr lang="nl-NL" sz="900" dirty="0" smtClean="0">
                <a:latin typeface="Tw Cen MT Condensed" panose="020B0606020104020203" pitchFamily="34" charset="0"/>
              </a:rPr>
              <a:t>face</a:t>
            </a:r>
            <a:endParaRPr lang="nl-NL" sz="900" dirty="0" smtClean="0">
              <a:latin typeface="Tw Cen MT Condensed" panose="020B060602010402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nl-NL" sz="900" dirty="0" err="1" smtClean="0">
                <a:latin typeface="Tw Cen MT Condensed" panose="020B0606020104020203" pitchFamily="34" charset="0"/>
              </a:rPr>
              <a:t>After</a:t>
            </a:r>
            <a:r>
              <a:rPr lang="nl-NL" sz="900" dirty="0" smtClean="0">
                <a:latin typeface="Tw Cen MT Condensed" panose="020B0606020104020203" pitchFamily="34" charset="0"/>
              </a:rPr>
              <a:t> </a:t>
            </a:r>
            <a:r>
              <a:rPr lang="nl-NL" sz="900" dirty="0" err="1" smtClean="0">
                <a:latin typeface="Tw Cen MT Condensed" panose="020B0606020104020203" pitchFamily="34" charset="0"/>
              </a:rPr>
              <a:t>sneezing</a:t>
            </a:r>
            <a:r>
              <a:rPr lang="nl-NL" sz="900" dirty="0" smtClean="0">
                <a:latin typeface="Tw Cen MT Condensed" panose="020B0606020104020203" pitchFamily="34" charset="0"/>
              </a:rPr>
              <a:t>/</a:t>
            </a:r>
            <a:r>
              <a:rPr lang="nl-NL" sz="900" dirty="0" err="1" smtClean="0">
                <a:latin typeface="Tw Cen MT Condensed" panose="020B0606020104020203" pitchFamily="34" charset="0"/>
              </a:rPr>
              <a:t>coughing</a:t>
            </a:r>
            <a:endParaRPr lang="nl-NL" sz="900" dirty="0" smtClean="0">
              <a:latin typeface="Tw Cen MT Condensed" panose="020B0606020104020203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en-US" sz="700" dirty="0" smtClean="0">
              <a:latin typeface="+mj-lt"/>
            </a:endParaRPr>
          </a:p>
        </p:txBody>
      </p:sp>
      <p:sp>
        <p:nvSpPr>
          <p:cNvPr id="41" name="Afgeronde rechthoek 40"/>
          <p:cNvSpPr/>
          <p:nvPr/>
        </p:nvSpPr>
        <p:spPr>
          <a:xfrm>
            <a:off x="6614347" y="574088"/>
            <a:ext cx="2033458" cy="869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latin typeface="Tw Cen MT Condensed Extra Bold" panose="020B0803020202020204" pitchFamily="34" charset="0"/>
              </a:rPr>
              <a:t>Clean </a:t>
            </a:r>
            <a:r>
              <a:rPr lang="nl-NL" sz="1200" dirty="0" err="1" smtClean="0">
                <a:latin typeface="Tw Cen MT Condensed Extra Bold" panose="020B0803020202020204" pitchFamily="34" charset="0"/>
              </a:rPr>
              <a:t>surf</a:t>
            </a:r>
            <a:r>
              <a:rPr lang="nl-NL" sz="1200" dirty="0" err="1" smtClean="0">
                <a:latin typeface="Tw Cen MT Condensed Extra Bold" panose="020B0803020202020204" pitchFamily="34" charset="0"/>
              </a:rPr>
              <a:t>aces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</a:t>
            </a:r>
            <a:r>
              <a:rPr lang="nl-NL" sz="1200" dirty="0" err="1" smtClean="0">
                <a:latin typeface="Tw Cen MT Condensed Extra Bold" panose="020B0803020202020204" pitchFamily="34" charset="0"/>
              </a:rPr>
              <a:t>and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</a:t>
            </a:r>
            <a:r>
              <a:rPr lang="nl-NL" sz="1200" dirty="0" err="1" smtClean="0">
                <a:latin typeface="Tw Cen MT Condensed Extra Bold" panose="020B0803020202020204" pitchFamily="34" charset="0"/>
              </a:rPr>
              <a:t>touched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items </a:t>
            </a:r>
            <a:r>
              <a:rPr lang="nl-NL" sz="1200" dirty="0" err="1" smtClean="0">
                <a:latin typeface="Tw Cen MT Condensed Extra Bold" panose="020B0803020202020204" pitchFamily="34" charset="0"/>
              </a:rPr>
              <a:t>with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alcohol</a:t>
            </a:r>
          </a:p>
          <a:p>
            <a:pPr lvl="0" algn="ctr"/>
            <a:r>
              <a:rPr lang="nl-NL" sz="1200" dirty="0" err="1">
                <a:latin typeface="Tw Cen MT Condensed" panose="020B0606020104020203" pitchFamily="34" charset="0"/>
              </a:rPr>
              <a:t>If</a:t>
            </a:r>
            <a:r>
              <a:rPr lang="nl-NL" sz="1200" dirty="0">
                <a:latin typeface="Tw Cen MT Condensed" panose="020B0606020104020203" pitchFamily="34" charset="0"/>
              </a:rPr>
              <a:t> </a:t>
            </a:r>
            <a:r>
              <a:rPr lang="nl-NL" sz="1200" dirty="0" err="1">
                <a:latin typeface="Tw Cen MT Condensed" panose="020B0606020104020203" pitchFamily="34" charset="0"/>
              </a:rPr>
              <a:t>not</a:t>
            </a:r>
            <a:r>
              <a:rPr lang="nl-NL" sz="1200" dirty="0">
                <a:latin typeface="Tw Cen MT Condensed" panose="020B0606020104020203" pitchFamily="34" charset="0"/>
              </a:rPr>
              <a:t> </a:t>
            </a:r>
            <a:r>
              <a:rPr lang="nl-NL" sz="1200" dirty="0" err="1">
                <a:latin typeface="Tw Cen MT Condensed" panose="020B0606020104020203" pitchFamily="34" charset="0"/>
              </a:rPr>
              <a:t>possible</a:t>
            </a:r>
            <a:r>
              <a:rPr lang="nl-NL" sz="1200" dirty="0">
                <a:latin typeface="Tw Cen MT Condensed" panose="020B0606020104020203" pitchFamily="34" charset="0"/>
              </a:rPr>
              <a:t>: </a:t>
            </a:r>
            <a:endParaRPr lang="nl-NL" sz="1200" dirty="0" smtClean="0">
              <a:latin typeface="Tw Cen MT Condensed" panose="020B0606020104020203" pitchFamily="34" charset="0"/>
            </a:endParaRPr>
          </a:p>
          <a:p>
            <a:pPr lvl="0" algn="ctr"/>
            <a:r>
              <a:rPr lang="nl-NL" sz="1200" dirty="0" err="1" smtClean="0">
                <a:latin typeface="Tw Cen MT Condensed" panose="020B0606020104020203" pitchFamily="34" charset="0"/>
              </a:rPr>
              <a:t>wash</a:t>
            </a:r>
            <a:r>
              <a:rPr lang="nl-NL" sz="1200" dirty="0" smtClean="0">
                <a:latin typeface="Tw Cen MT Condensed" panose="020B0606020104020203" pitchFamily="34" charset="0"/>
              </a:rPr>
              <a:t> </a:t>
            </a:r>
            <a:r>
              <a:rPr lang="nl-NL" sz="1200" dirty="0" err="1">
                <a:latin typeface="Tw Cen MT Condensed" panose="020B0606020104020203" pitchFamily="34" charset="0"/>
              </a:rPr>
              <a:t>with</a:t>
            </a:r>
            <a:r>
              <a:rPr lang="nl-NL" sz="1200" dirty="0">
                <a:latin typeface="Tw Cen MT Condensed" panose="020B0606020104020203" pitchFamily="34" charset="0"/>
              </a:rPr>
              <a:t> water </a:t>
            </a:r>
            <a:r>
              <a:rPr lang="nl-NL" sz="1200" dirty="0" err="1">
                <a:latin typeface="Tw Cen MT Condensed" panose="020B0606020104020203" pitchFamily="34" charset="0"/>
              </a:rPr>
              <a:t>and</a:t>
            </a:r>
            <a:r>
              <a:rPr lang="nl-NL" sz="1200" dirty="0">
                <a:latin typeface="Tw Cen MT Condensed" panose="020B0606020104020203" pitchFamily="34" charset="0"/>
              </a:rPr>
              <a:t> </a:t>
            </a:r>
            <a:r>
              <a:rPr lang="nl-NL" sz="1200" dirty="0" smtClean="0">
                <a:latin typeface="Tw Cen MT Condensed" panose="020B0606020104020203" pitchFamily="34" charset="0"/>
              </a:rPr>
              <a:t>soap</a:t>
            </a:r>
            <a:endParaRPr lang="en-US" sz="1200" dirty="0">
              <a:latin typeface="Tw Cen MT Condensed" panose="020B0606020104020203" pitchFamily="34" charset="0"/>
            </a:endParaRPr>
          </a:p>
        </p:txBody>
      </p:sp>
      <p:sp>
        <p:nvSpPr>
          <p:cNvPr id="44" name="Afgeronde rechthoek 43"/>
          <p:cNvSpPr/>
          <p:nvPr/>
        </p:nvSpPr>
        <p:spPr>
          <a:xfrm>
            <a:off x="6629838" y="1873871"/>
            <a:ext cx="1778039" cy="4122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 err="1" smtClean="0">
                <a:latin typeface="Tw Cen MT Condensed Extra Bold" panose="020B0803020202020204" pitchFamily="34" charset="0"/>
              </a:rPr>
              <a:t>Toggle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</a:t>
            </a:r>
            <a:r>
              <a:rPr lang="nl-NL" sz="1200" dirty="0" err="1" smtClean="0">
                <a:latin typeface="Tw Cen MT Condensed Extra Bold" panose="020B0803020202020204" pitchFamily="34" charset="0"/>
              </a:rPr>
              <a:t>the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switch </a:t>
            </a:r>
            <a:r>
              <a:rPr lang="nl-NL" sz="1200" dirty="0" err="1" smtClean="0">
                <a:latin typeface="Tw Cen MT Condensed Extra Bold" panose="020B0803020202020204" pitchFamily="34" charset="0"/>
              </a:rPr>
              <a:t>to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clean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6794589" y="2890550"/>
            <a:ext cx="1839201" cy="735756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r>
              <a:rPr lang="nl-NL" sz="1200" dirty="0" smtClean="0">
                <a:latin typeface="Tw Cen MT Condensed Extra Bold" panose="020B0803020202020204" pitchFamily="34" charset="0"/>
              </a:rPr>
              <a:t>Disinfect 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hands &amp; air </a:t>
            </a:r>
            <a:r>
              <a:rPr lang="nl-NL" sz="1200" dirty="0" err="1" smtClean="0">
                <a:latin typeface="Tw Cen MT Condensed Extra Bold" panose="020B0803020202020204" pitchFamily="34" charset="0"/>
              </a:rPr>
              <a:t>the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room </a:t>
            </a:r>
            <a:r>
              <a:rPr lang="nl-NL" sz="1200" dirty="0" err="1" smtClean="0">
                <a:latin typeface="Tw Cen MT Condensed" panose="020B0606020104020203" pitchFamily="34" charset="0"/>
              </a:rPr>
              <a:t>between</a:t>
            </a:r>
            <a:r>
              <a:rPr lang="nl-NL" sz="1200" dirty="0" smtClean="0">
                <a:latin typeface="Tw Cen MT Condensed" panose="020B0606020104020203" pitchFamily="34" charset="0"/>
              </a:rPr>
              <a:t> </a:t>
            </a:r>
            <a:r>
              <a:rPr lang="nl-NL" sz="1200" dirty="0" err="1" smtClean="0">
                <a:latin typeface="Tw Cen MT Condensed" panose="020B0606020104020203" pitchFamily="34" charset="0"/>
              </a:rPr>
              <a:t>two</a:t>
            </a:r>
            <a:r>
              <a:rPr lang="nl-NL" sz="1200" dirty="0" smtClean="0">
                <a:latin typeface="Tw Cen MT Condensed" panose="020B0606020104020203" pitchFamily="34" charset="0"/>
              </a:rPr>
              <a:t> test subjects</a:t>
            </a:r>
            <a:endParaRPr lang="en-US" sz="1200" dirty="0">
              <a:latin typeface="Tw Cen MT Condensed" panose="020B0606020104020203" pitchFamily="34" charset="0"/>
            </a:endParaRPr>
          </a:p>
          <a:p>
            <a:endParaRPr lang="en-US" sz="1200" dirty="0" err="1" smtClean="0">
              <a:latin typeface="Tw Cen MT Condensed Extra Bold" panose="020B0803020202020204" pitchFamily="34" charset="0"/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6043957" y="1993606"/>
            <a:ext cx="667494" cy="17151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00" dirty="0" smtClean="0">
                <a:solidFill>
                  <a:schemeClr val="accent3"/>
                </a:solidFill>
              </a:rPr>
              <a:t>CLEAN</a:t>
            </a:r>
            <a:endParaRPr lang="en-US" sz="1050" dirty="0">
              <a:solidFill>
                <a:schemeClr val="accent3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7103164" y="3990374"/>
            <a:ext cx="1390979" cy="86229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nl-NL" sz="1200" dirty="0" err="1" smtClean="0">
                <a:latin typeface="Tw Cen MT Condensed" panose="020B0606020104020203" pitchFamily="34" charset="0"/>
              </a:rPr>
              <a:t>Questions</a:t>
            </a:r>
            <a:r>
              <a:rPr lang="nl-NL" sz="1200" dirty="0" smtClean="0">
                <a:latin typeface="Tw Cen MT Condensed" panose="020B0606020104020203" pitchFamily="34" charset="0"/>
              </a:rPr>
              <a:t>? </a:t>
            </a:r>
            <a:r>
              <a:rPr lang="nl-NL" sz="1200" dirty="0" smtClean="0">
                <a:latin typeface="Tw Cen MT Condensed" panose="020B0606020104020203" pitchFamily="34" charset="0"/>
                <a:sym typeface="Wingdings" panose="05000000000000000000" pitchFamily="2" charset="2"/>
              </a:rPr>
              <a:t> </a:t>
            </a:r>
            <a:r>
              <a:rPr lang="nl-NL" sz="1200" dirty="0" smtClean="0">
                <a:latin typeface="Tw Cen MT Condensed" panose="020B0606020104020203" pitchFamily="34" charset="0"/>
              </a:rPr>
              <a:t>Contact:</a:t>
            </a:r>
          </a:p>
          <a:p>
            <a:pPr algn="r"/>
            <a:r>
              <a:rPr lang="nl-NL" sz="900" dirty="0" smtClean="0">
                <a:latin typeface="Tw Cen MT Condensed" panose="020B0606020104020203" pitchFamily="34" charset="0"/>
              </a:rPr>
              <a:t>Helena Cockx (0620095185, </a:t>
            </a:r>
            <a:r>
              <a:rPr lang="nl-NL" sz="900" dirty="0" smtClean="0">
                <a:latin typeface="Tw Cen MT Condensed" panose="020B0606020104020203" pitchFamily="34" charset="0"/>
                <a:hlinkClick r:id="rId5"/>
              </a:rPr>
              <a:t>h.cockx@donders.ru.nl</a:t>
            </a:r>
            <a:r>
              <a:rPr lang="nl-NL" sz="900" dirty="0" smtClean="0">
                <a:latin typeface="Tw Cen MT Condensed" panose="020B0606020104020203" pitchFamily="34" charset="0"/>
              </a:rPr>
              <a:t>)</a:t>
            </a:r>
          </a:p>
          <a:p>
            <a:pPr algn="r"/>
            <a:r>
              <a:rPr lang="nl-NL" sz="900" dirty="0" smtClean="0">
                <a:latin typeface="Tw Cen MT Condensed" panose="020B0606020104020203" pitchFamily="34" charset="0"/>
              </a:rPr>
              <a:t>Jasper </a:t>
            </a:r>
            <a:r>
              <a:rPr lang="nl-NL" sz="900" dirty="0" err="1" smtClean="0">
                <a:latin typeface="Tw Cen MT Condensed" panose="020B0606020104020203" pitchFamily="34" charset="0"/>
              </a:rPr>
              <a:t>vd</a:t>
            </a:r>
            <a:r>
              <a:rPr lang="nl-NL" sz="900" dirty="0" smtClean="0">
                <a:latin typeface="Tw Cen MT Condensed" panose="020B0606020104020203" pitchFamily="34" charset="0"/>
              </a:rPr>
              <a:t> Heijdt</a:t>
            </a:r>
            <a:r>
              <a:rPr lang="nl-NL" sz="900" dirty="0">
                <a:latin typeface="Tw Cen MT Condensed" panose="020B0606020104020203" pitchFamily="34" charset="0"/>
              </a:rPr>
              <a:t> </a:t>
            </a:r>
            <a:r>
              <a:rPr lang="nl-NL" sz="900" dirty="0" smtClean="0">
                <a:latin typeface="Tw Cen MT Condensed" panose="020B0606020104020203" pitchFamily="34" charset="0"/>
              </a:rPr>
              <a:t>(0657436323, </a:t>
            </a:r>
            <a:r>
              <a:rPr lang="nl-NL" sz="900" dirty="0" smtClean="0">
                <a:latin typeface="Tw Cen MT Condensed" panose="020B0606020104020203" pitchFamily="34" charset="0"/>
                <a:hlinkClick r:id="rId6"/>
              </a:rPr>
              <a:t>j.vanderHeijdt@donders.ru.nl</a:t>
            </a:r>
            <a:r>
              <a:rPr lang="nl-NL" sz="900" dirty="0" smtClean="0">
                <a:latin typeface="Tw Cen MT Condensed" panose="020B0606020104020203" pitchFamily="34" charset="0"/>
              </a:rPr>
              <a:t>)</a:t>
            </a:r>
            <a:endParaRPr lang="en-US" sz="900" dirty="0">
              <a:latin typeface="Tw Cen MT Condensed" panose="020B0606020104020203" pitchFamily="34" charset="0"/>
            </a:endParaRPr>
          </a:p>
        </p:txBody>
      </p:sp>
      <p:pic>
        <p:nvPicPr>
          <p:cNvPr id="46" name="Afbeelding 4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421" t="2867" r="8548" b="3932"/>
          <a:stretch/>
        </p:blipFill>
        <p:spPr>
          <a:xfrm>
            <a:off x="3254546" y="661767"/>
            <a:ext cx="502597" cy="528537"/>
          </a:xfrm>
          <a:prstGeom prst="rect">
            <a:avLst/>
          </a:prstGeom>
        </p:spPr>
      </p:pic>
      <p:sp>
        <p:nvSpPr>
          <p:cNvPr id="47" name="Afgeronde rechthoek 46"/>
          <p:cNvSpPr/>
          <p:nvPr/>
        </p:nvSpPr>
        <p:spPr>
          <a:xfrm>
            <a:off x="3880953" y="655241"/>
            <a:ext cx="1925592" cy="52529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dirty="0" err="1" smtClean="0">
                <a:latin typeface="Tw Cen MT Condensed" panose="020B0606020104020203" pitchFamily="34" charset="0"/>
              </a:rPr>
              <a:t>When</a:t>
            </a:r>
            <a:r>
              <a:rPr lang="nl-NL" sz="1200" dirty="0" smtClean="0">
                <a:latin typeface="Tw Cen MT Condensed" panose="020B0606020104020203" pitchFamily="34" charset="0"/>
              </a:rPr>
              <a:t> ≥2 </a:t>
            </a:r>
            <a:r>
              <a:rPr lang="nl-NL" sz="1200" dirty="0" err="1" smtClean="0">
                <a:latin typeface="Tw Cen MT Condensed" panose="020B0606020104020203" pitchFamily="34" charset="0"/>
              </a:rPr>
              <a:t>people</a:t>
            </a:r>
            <a:r>
              <a:rPr lang="nl-NL" sz="1200" dirty="0" smtClean="0">
                <a:latin typeface="Tw Cen MT Condensed" panose="020B0606020104020203" pitchFamily="34" charset="0"/>
              </a:rPr>
              <a:t> in </a:t>
            </a:r>
            <a:r>
              <a:rPr lang="nl-NL" sz="1200" dirty="0" err="1" smtClean="0">
                <a:latin typeface="Tw Cen MT Condensed" panose="020B0606020104020203" pitchFamily="34" charset="0"/>
              </a:rPr>
              <a:t>the</a:t>
            </a:r>
            <a:r>
              <a:rPr lang="nl-NL" sz="1200" dirty="0" smtClean="0">
                <a:latin typeface="Tw Cen MT Condensed" panose="020B0606020104020203" pitchFamily="34" charset="0"/>
              </a:rPr>
              <a:t> </a:t>
            </a:r>
            <a:r>
              <a:rPr lang="nl-NL" sz="1200" dirty="0" err="1" smtClean="0">
                <a:latin typeface="Tw Cen MT Condensed" panose="020B0606020104020203" pitchFamily="34" charset="0"/>
              </a:rPr>
              <a:t>same</a:t>
            </a:r>
            <a:r>
              <a:rPr lang="nl-NL" sz="1200" dirty="0" smtClean="0">
                <a:latin typeface="Tw Cen MT Condensed" panose="020B0606020104020203" pitchFamily="34" charset="0"/>
              </a:rPr>
              <a:t> room:</a:t>
            </a:r>
          </a:p>
          <a:p>
            <a:r>
              <a:rPr lang="nl-NL" sz="1200" dirty="0" err="1" smtClean="0">
                <a:latin typeface="Tw Cen MT Condensed Extra Bold" panose="020B0803020202020204" pitchFamily="34" charset="0"/>
              </a:rPr>
              <a:t>Wear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face </a:t>
            </a:r>
            <a:r>
              <a:rPr lang="nl-NL" sz="1200" dirty="0" err="1" smtClean="0">
                <a:latin typeface="Tw Cen MT Condensed Extra Bold" panose="020B0803020202020204" pitchFamily="34" charset="0"/>
              </a:rPr>
              <a:t>mask</a:t>
            </a:r>
            <a:endParaRPr lang="nl-NL" sz="1200" dirty="0" smtClean="0">
              <a:latin typeface="Tw Cen MT Condensed Extra Bold" panose="020B0803020202020204" pitchFamily="34" charset="0"/>
            </a:endParaRPr>
          </a:p>
          <a:p>
            <a:r>
              <a:rPr lang="nl-NL" sz="1200" dirty="0" smtClean="0">
                <a:latin typeface="Tw Cen MT Condensed" panose="020B0606020104020203" pitchFamily="34" charset="0"/>
              </a:rPr>
              <a:t>(participant + </a:t>
            </a:r>
            <a:r>
              <a:rPr lang="nl-NL" sz="1200" dirty="0" err="1" smtClean="0">
                <a:latin typeface="Tw Cen MT Condensed" panose="020B0606020104020203" pitchFamily="34" charset="0"/>
              </a:rPr>
              <a:t>researchers</a:t>
            </a:r>
            <a:r>
              <a:rPr lang="nl-NL" sz="1200" dirty="0" smtClean="0">
                <a:latin typeface="Tw Cen MT Condensed" panose="020B0606020104020203" pitchFamily="34" charset="0"/>
              </a:rPr>
              <a:t>)</a:t>
            </a:r>
            <a:endParaRPr lang="en-US" sz="1200" dirty="0">
              <a:latin typeface="Tw Cen MT Condensed" panose="020B0606020104020203" pitchFamily="34" charset="0"/>
            </a:endParaRPr>
          </a:p>
        </p:txBody>
      </p:sp>
      <p:pic>
        <p:nvPicPr>
          <p:cNvPr id="48" name="Afbeelding 47"/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2452"/>
          <a:stretch/>
        </p:blipFill>
        <p:spPr>
          <a:xfrm>
            <a:off x="3134698" y="1793511"/>
            <a:ext cx="568023" cy="687421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9477" y="1860167"/>
            <a:ext cx="434678" cy="575678"/>
          </a:xfrm>
          <a:prstGeom prst="rect">
            <a:avLst/>
          </a:prstGeom>
        </p:spPr>
      </p:pic>
      <p:sp>
        <p:nvSpPr>
          <p:cNvPr id="50" name="Afgeronde rechthoek 49"/>
          <p:cNvSpPr/>
          <p:nvPr/>
        </p:nvSpPr>
        <p:spPr>
          <a:xfrm>
            <a:off x="3935006" y="1901564"/>
            <a:ext cx="1925592" cy="525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dirty="0" err="1" smtClean="0">
                <a:latin typeface="Tw Cen MT Condensed" panose="020B0606020104020203" pitchFamily="34" charset="0"/>
              </a:rPr>
              <a:t>When</a:t>
            </a:r>
            <a:r>
              <a:rPr lang="nl-NL" sz="1200" dirty="0" smtClean="0">
                <a:latin typeface="Tw Cen MT Condensed" panose="020B0606020104020203" pitchFamily="34" charset="0"/>
              </a:rPr>
              <a:t> &gt;3 minutes close contact:</a:t>
            </a:r>
          </a:p>
          <a:p>
            <a:r>
              <a:rPr lang="nl-NL" sz="1200" dirty="0" err="1" smtClean="0">
                <a:latin typeface="Tw Cen MT Condensed Extra Bold" panose="020B0803020202020204" pitchFamily="34" charset="0"/>
              </a:rPr>
              <a:t>Wear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face </a:t>
            </a:r>
            <a:r>
              <a:rPr lang="nl-NL" sz="1200" dirty="0" err="1" smtClean="0">
                <a:latin typeface="Tw Cen MT Condensed Extra Bold" panose="020B0803020202020204" pitchFamily="34" charset="0"/>
              </a:rPr>
              <a:t>shield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 + lab coat</a:t>
            </a:r>
            <a:endParaRPr lang="en-US" sz="1200" dirty="0">
              <a:latin typeface="Tw Cen MT Condensed Extra Bold" panose="020B0803020202020204" pitchFamily="34" charset="0"/>
            </a:endParaRPr>
          </a:p>
        </p:txBody>
      </p:sp>
      <p:pic>
        <p:nvPicPr>
          <p:cNvPr id="51" name="Afbeelding 50"/>
          <p:cNvPicPr>
            <a:picLocks noChangeAspect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2312" y="3004277"/>
            <a:ext cx="434678" cy="575678"/>
          </a:xfrm>
          <a:prstGeom prst="rect">
            <a:avLst/>
          </a:prstGeom>
        </p:spPr>
      </p:pic>
      <p:sp>
        <p:nvSpPr>
          <p:cNvPr id="52" name="Afgeronde rechthoek 51"/>
          <p:cNvSpPr/>
          <p:nvPr/>
        </p:nvSpPr>
        <p:spPr>
          <a:xfrm>
            <a:off x="3924345" y="3011577"/>
            <a:ext cx="2005131" cy="525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1200" dirty="0" smtClean="0">
                <a:latin typeface="Tw Cen MT Condensed Extra Bold" panose="020B0803020202020204" pitchFamily="34" charset="0"/>
              </a:rPr>
              <a:t>Participant </a:t>
            </a:r>
            <a:r>
              <a:rPr lang="nl-NL" sz="1200" dirty="0" err="1">
                <a:latin typeface="Tw Cen MT Condensed Extra Bold" panose="020B0803020202020204" pitchFamily="34" charset="0"/>
              </a:rPr>
              <a:t>wears</a:t>
            </a:r>
            <a:r>
              <a:rPr lang="nl-NL" sz="1200" dirty="0">
                <a:latin typeface="Tw Cen MT Condensed Extra Bold" panose="020B0803020202020204" pitchFamily="34" charset="0"/>
              </a:rPr>
              <a:t> lab </a:t>
            </a:r>
            <a:r>
              <a:rPr lang="nl-NL" sz="1200" dirty="0" smtClean="0">
                <a:latin typeface="Tw Cen MT Condensed Extra Bold" panose="020B0803020202020204" pitchFamily="34" charset="0"/>
              </a:rPr>
              <a:t>coat</a:t>
            </a:r>
            <a:endParaRPr lang="nl-NL" sz="1200" dirty="0" smtClean="0">
              <a:latin typeface="Tw Cen MT Condensed" panose="020B0606020104020203" pitchFamily="34" charset="0"/>
            </a:endParaRPr>
          </a:p>
          <a:p>
            <a:r>
              <a:rPr lang="nl-NL" sz="1200" dirty="0" err="1" smtClean="0">
                <a:latin typeface="Tw Cen MT Condensed" panose="020B0606020104020203" pitchFamily="34" charset="0"/>
              </a:rPr>
              <a:t>When</a:t>
            </a:r>
            <a:r>
              <a:rPr lang="nl-NL" sz="1200" dirty="0" smtClean="0">
                <a:latin typeface="Tw Cen MT Condensed" panose="020B0606020104020203" pitchFamily="34" charset="0"/>
              </a:rPr>
              <a:t> </a:t>
            </a:r>
            <a:r>
              <a:rPr lang="nl-NL" sz="1200" dirty="0" err="1">
                <a:latin typeface="Tw Cen MT Condensed" panose="020B0606020104020203" pitchFamily="34" charset="0"/>
              </a:rPr>
              <a:t>sitting</a:t>
            </a:r>
            <a:r>
              <a:rPr lang="nl-NL" sz="1200" dirty="0">
                <a:latin typeface="Tw Cen MT Condensed" panose="020B0606020104020203" pitchFamily="34" charset="0"/>
              </a:rPr>
              <a:t> in </a:t>
            </a:r>
            <a:r>
              <a:rPr lang="nl-NL" sz="1200" dirty="0" err="1">
                <a:latin typeface="Tw Cen MT Condensed" panose="020B0606020104020203" pitchFamily="34" charset="0"/>
              </a:rPr>
              <a:t>setups</a:t>
            </a:r>
            <a:r>
              <a:rPr lang="nl-NL" sz="1200" dirty="0">
                <a:latin typeface="Tw Cen MT Condensed" panose="020B0606020104020203" pitchFamily="34" charset="0"/>
              </a:rPr>
              <a:t> </a:t>
            </a:r>
            <a:r>
              <a:rPr lang="nl-NL" sz="1200" dirty="0" err="1">
                <a:latin typeface="Tw Cen MT Condensed" panose="020B0606020104020203" pitchFamily="34" charset="0"/>
              </a:rPr>
              <a:t>that</a:t>
            </a:r>
            <a:r>
              <a:rPr lang="nl-NL" sz="1200" dirty="0">
                <a:latin typeface="Tw Cen MT Condensed" panose="020B0606020104020203" pitchFamily="34" charset="0"/>
              </a:rPr>
              <a:t> are </a:t>
            </a:r>
            <a:r>
              <a:rPr lang="nl-NL" sz="1200" dirty="0" err="1">
                <a:latin typeface="Tw Cen MT Condensed" panose="020B0606020104020203" pitchFamily="34" charset="0"/>
              </a:rPr>
              <a:t>difficult</a:t>
            </a:r>
            <a:r>
              <a:rPr lang="nl-NL" sz="1200" dirty="0">
                <a:latin typeface="Tw Cen MT Condensed" panose="020B0606020104020203" pitchFamily="34" charset="0"/>
              </a:rPr>
              <a:t> </a:t>
            </a:r>
            <a:r>
              <a:rPr lang="nl-NL" sz="1200" dirty="0" err="1">
                <a:latin typeface="Tw Cen MT Condensed" panose="020B0606020104020203" pitchFamily="34" charset="0"/>
              </a:rPr>
              <a:t>to</a:t>
            </a:r>
            <a:r>
              <a:rPr lang="nl-NL" sz="1200" dirty="0">
                <a:latin typeface="Tw Cen MT Condensed" panose="020B0606020104020203" pitchFamily="34" charset="0"/>
              </a:rPr>
              <a:t> clean (e.g. </a:t>
            </a:r>
            <a:r>
              <a:rPr lang="nl-NL" sz="1200" dirty="0" err="1">
                <a:latin typeface="Tw Cen MT Condensed" panose="020B0606020104020203" pitchFamily="34" charset="0"/>
              </a:rPr>
              <a:t>vestibular</a:t>
            </a:r>
            <a:r>
              <a:rPr lang="nl-NL" sz="1200" dirty="0">
                <a:latin typeface="Tw Cen MT Condensed" panose="020B0606020104020203" pitchFamily="34" charset="0"/>
              </a:rPr>
              <a:t> </a:t>
            </a:r>
            <a:r>
              <a:rPr lang="nl-NL" sz="1200" dirty="0" err="1">
                <a:latin typeface="Tw Cen MT Condensed" panose="020B0606020104020203" pitchFamily="34" charset="0"/>
              </a:rPr>
              <a:t>chair</a:t>
            </a:r>
            <a:r>
              <a:rPr lang="nl-NL" sz="1200" dirty="0" smtClean="0">
                <a:latin typeface="Tw Cen MT Condensed" panose="020B0606020104020203" pitchFamily="34" charset="0"/>
              </a:rPr>
              <a:t>)</a:t>
            </a:r>
            <a:endParaRPr lang="en-US" sz="12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nders-BASIC">
  <a:themeElements>
    <a:clrScheme name="Donders-Institute">
      <a:dk1>
        <a:sysClr val="windowText" lastClr="000000"/>
      </a:dk1>
      <a:lt1>
        <a:sysClr val="window" lastClr="FFFFFF"/>
      </a:lt1>
      <a:dk2>
        <a:srgbClr val="BE311A"/>
      </a:dk2>
      <a:lt2>
        <a:srgbClr val="FFFFFF"/>
      </a:lt2>
      <a:accent1>
        <a:srgbClr val="8E0000"/>
      </a:accent1>
      <a:accent2>
        <a:srgbClr val="BE311A"/>
      </a:accent2>
      <a:accent3>
        <a:srgbClr val="FF0000"/>
      </a:accent3>
      <a:accent4>
        <a:srgbClr val="FF7000"/>
      </a:accent4>
      <a:accent5>
        <a:srgbClr val="FFC300"/>
      </a:accent5>
      <a:accent6>
        <a:srgbClr val="FFFF00"/>
      </a:accent6>
      <a:hlink>
        <a:srgbClr val="BE311A"/>
      </a:hlink>
      <a:folHlink>
        <a:srgbClr val="FF0000"/>
      </a:folHlink>
    </a:clrScheme>
    <a:fontScheme name="Office - klassiek 2">
      <a:majorFont>
        <a:latin typeface="Times New Roman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90000" rIns="0" bIns="90000" rtlCol="0">
        <a:spAutoFit/>
      </a:bodyPr>
      <a:lstStyle>
        <a:defPPr indent="-180000">
          <a:buFont typeface="Lucida Grande"/>
          <a:buChar char="–"/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onders_presentation_16x9 (2).pptx" id="{EEB7B5B9-75C9-4884-9137-FB811CBCC7E8}" vid="{AA79F204-1C1F-4D8F-9A75-043EE9BC44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Donders_presentation_16x9 </Template>
  <TotalTime>306</TotalTime>
  <Words>309</Words>
  <Application>Microsoft Office PowerPoint</Application>
  <PresentationFormat>Diavoorstelling (16:9)</PresentationFormat>
  <Paragraphs>36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8" baseType="lpstr">
      <vt:lpstr>Arial</vt:lpstr>
      <vt:lpstr>Lucida Grande</vt:lpstr>
      <vt:lpstr>Times New Roman</vt:lpstr>
      <vt:lpstr>Tw Cen MT Condensed</vt:lpstr>
      <vt:lpstr>Tw Cen MT Condensed Extra Bold</vt:lpstr>
      <vt:lpstr>Wingdings</vt:lpstr>
      <vt:lpstr>Donders-BASIC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Donders Institute presentation / widescreen</dc:title>
  <dc:creator>Helena Cockx</dc:creator>
  <cp:lastModifiedBy>Helena Cockx</cp:lastModifiedBy>
  <cp:revision>26</cp:revision>
  <dcterms:created xsi:type="dcterms:W3CDTF">2020-08-28T09:59:06Z</dcterms:created>
  <dcterms:modified xsi:type="dcterms:W3CDTF">2020-08-28T16:19:14Z</dcterms:modified>
</cp:coreProperties>
</file>